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6" r:id="rId1"/>
  </p:sldMasterIdLst>
  <p:notesMasterIdLst>
    <p:notesMasterId r:id="rId21"/>
  </p:notesMasterIdLst>
  <p:sldIdLst>
    <p:sldId id="256" r:id="rId2"/>
    <p:sldId id="262" r:id="rId3"/>
    <p:sldId id="264" r:id="rId4"/>
    <p:sldId id="265" r:id="rId5"/>
    <p:sldId id="266" r:id="rId6"/>
    <p:sldId id="267" r:id="rId7"/>
    <p:sldId id="257" r:id="rId8"/>
    <p:sldId id="260" r:id="rId9"/>
    <p:sldId id="269" r:id="rId10"/>
    <p:sldId id="270" r:id="rId11"/>
    <p:sldId id="259" r:id="rId12"/>
    <p:sldId id="258" r:id="rId13"/>
    <p:sldId id="261" r:id="rId14"/>
    <p:sldId id="271" r:id="rId15"/>
    <p:sldId id="273" r:id="rId16"/>
    <p:sldId id="274" r:id="rId17"/>
    <p:sldId id="272" r:id="rId18"/>
    <p:sldId id="263" r:id="rId19"/>
    <p:sldId id="275" r:id="rId20"/>
  </p:sldIdLst>
  <p:sldSz cx="9144000" cy="7019925"/>
  <p:notesSz cx="7008813" cy="9294813"/>
  <p:defaultTextStyle>
    <a:defPPr>
      <a:defRPr lang="en-GB"/>
    </a:defPPr>
    <a:lvl1pPr algn="ctr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1pPr>
    <a:lvl2pPr marL="742950" indent="-285750" algn="ctr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2pPr>
    <a:lvl3pPr marL="1143000" indent="-228600" algn="ctr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3pPr>
    <a:lvl4pPr marL="1600200" indent="-228600" algn="ctr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4pPr>
    <a:lvl5pPr marL="2057400" indent="-228600" algn="ctr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B3B"/>
    <a:srgbClr val="4770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5" autoAdjust="0"/>
    <p:restoredTop sz="94563" autoAdjust="0"/>
  </p:normalViewPr>
  <p:slideViewPr>
    <p:cSldViewPr>
      <p:cViewPr>
        <p:scale>
          <a:sx n="100" d="100"/>
          <a:sy n="100" d="100"/>
        </p:scale>
        <p:origin x="-564" y="21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2915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AutoShape 1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 dirty="0">
              <a:latin typeface="Century Gothic" pitchFamily="34" charset="0"/>
            </a:endParaRP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 dirty="0">
              <a:latin typeface="Century Gothic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970338" y="0"/>
            <a:ext cx="3036887" cy="463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3600" tIns="46800" rIns="93600" bIns="46800" numCol="1" anchor="t" anchorCtr="0" compatLnSpc="1">
            <a:prstTxWarp prst="textNoShape">
              <a:avLst/>
            </a:prstTxWarp>
          </a:bodyPr>
          <a:lstStyle>
            <a:lvl1pPr algn="r"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r>
              <a:rPr lang="it-IT"/>
              <a:t>18/01/13</a:t>
            </a:r>
          </a:p>
        </p:txBody>
      </p:sp>
      <p:sp>
        <p:nvSpPr>
          <p:cNvPr id="19461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33488" y="696913"/>
            <a:ext cx="4541837" cy="348615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701675" y="4416425"/>
            <a:ext cx="5605463" cy="4181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3600" tIns="46800" rIns="936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 smtClean="0"/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 dirty="0">
              <a:latin typeface="Century Gothic" pitchFamily="34" charset="0"/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970338" y="8829675"/>
            <a:ext cx="3036887" cy="463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3600" tIns="46800" rIns="93600" bIns="46800" numCol="1" anchor="b" anchorCtr="0" compatLnSpc="1">
            <a:prstTxWarp prst="textNoShape">
              <a:avLst/>
            </a:prstTxWarp>
          </a:bodyPr>
          <a:lstStyle>
            <a:lvl1pPr algn="r"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964F15CE-D126-46DA-BC2F-8B650AE346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325721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17873"/>
            <a:ext cx="9144000" cy="57606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78275"/>
            <a:ext cx="6400800" cy="17938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07163"/>
            <a:ext cx="2133600" cy="373062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E925841F-EC6D-4E8D-9CA2-DF5403A2B9FF}" type="datetimeFigureOut">
              <a:rPr lang="it-IT" smtClean="0"/>
              <a:pPr/>
              <a:t>14/05/2013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07163"/>
            <a:ext cx="2895600" cy="373062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6E0D-04F2-4075-89F3-C5639AD09FA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07163"/>
            <a:ext cx="2133600" cy="373062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E925841F-EC6D-4E8D-9CA2-DF5403A2B9FF}" type="datetimeFigureOut">
              <a:rPr lang="it-IT" smtClean="0"/>
              <a:pPr/>
              <a:t>14/05/2013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07163"/>
            <a:ext cx="2895600" cy="373062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6E0D-04F2-4075-89F3-C5639AD09FA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80988"/>
            <a:ext cx="2057400" cy="59896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80988"/>
            <a:ext cx="6019800" cy="59896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07163"/>
            <a:ext cx="2133600" cy="373062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E925841F-EC6D-4E8D-9CA2-DF5403A2B9FF}" type="datetimeFigureOut">
              <a:rPr lang="it-IT" smtClean="0"/>
              <a:pPr/>
              <a:t>14/05/2013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07163"/>
            <a:ext cx="2895600" cy="373062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6E0D-04F2-4075-89F3-C5639AD09FA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07163"/>
            <a:ext cx="2133600" cy="373062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E925841F-EC6D-4E8D-9CA2-DF5403A2B9FF}" type="datetimeFigureOut">
              <a:rPr lang="it-IT" smtClean="0"/>
              <a:pPr/>
              <a:t>14/05/2013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07163"/>
            <a:ext cx="2895600" cy="373062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6E0D-04F2-4075-89F3-C5639AD09FA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11675"/>
            <a:ext cx="9143999" cy="65447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74975"/>
            <a:ext cx="7772400" cy="15367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07163"/>
            <a:ext cx="2133600" cy="373062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E925841F-EC6D-4E8D-9CA2-DF5403A2B9FF}" type="datetimeFigureOut">
              <a:rPr lang="it-IT" smtClean="0"/>
              <a:pPr/>
              <a:t>14/05/2013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07163"/>
            <a:ext cx="2895600" cy="373062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6E0D-04F2-4075-89F3-C5639AD09FA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38300"/>
            <a:ext cx="4038600" cy="4632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38300"/>
            <a:ext cx="4038600" cy="4632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07163"/>
            <a:ext cx="2133600" cy="373062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E925841F-EC6D-4E8D-9CA2-DF5403A2B9FF}" type="datetimeFigureOut">
              <a:rPr lang="it-IT" smtClean="0"/>
              <a:pPr/>
              <a:t>14/05/2013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07163"/>
            <a:ext cx="2895600" cy="373062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6E0D-04F2-4075-89F3-C5639AD09FA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71625"/>
            <a:ext cx="4040188" cy="654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25675"/>
            <a:ext cx="4040188" cy="4044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71625"/>
            <a:ext cx="4041775" cy="654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25675"/>
            <a:ext cx="4041775" cy="4044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507163"/>
            <a:ext cx="2133600" cy="373062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E925841F-EC6D-4E8D-9CA2-DF5403A2B9FF}" type="datetimeFigureOut">
              <a:rPr lang="it-IT" smtClean="0"/>
              <a:pPr/>
              <a:t>14/05/2013</a:t>
            </a:fld>
            <a:endParaRPr lang="it-I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507163"/>
            <a:ext cx="2895600" cy="373062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6E0D-04F2-4075-89F3-C5639AD09FA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07163"/>
            <a:ext cx="2133600" cy="373062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E925841F-EC6D-4E8D-9CA2-DF5403A2B9FF}" type="datetimeFigureOut">
              <a:rPr lang="it-IT" smtClean="0"/>
              <a:pPr/>
              <a:t>14/05/2013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07163"/>
            <a:ext cx="2895600" cy="373062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6E0D-04F2-4075-89F3-C5639AD09FA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507163"/>
            <a:ext cx="2133600" cy="373062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E925841F-EC6D-4E8D-9CA2-DF5403A2B9FF}" type="datetimeFigureOut">
              <a:rPr lang="it-IT" smtClean="0"/>
              <a:pPr/>
              <a:t>14/05/2013</a:t>
            </a:fld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507163"/>
            <a:ext cx="2895600" cy="373062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6E0D-04F2-4075-89F3-C5639AD09FA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3008313" cy="11890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9400"/>
            <a:ext cx="5111750" cy="5991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68438"/>
            <a:ext cx="3008313" cy="48021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07163"/>
            <a:ext cx="2133600" cy="373062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E925841F-EC6D-4E8D-9CA2-DF5403A2B9FF}" type="datetimeFigureOut">
              <a:rPr lang="it-IT" smtClean="0"/>
              <a:pPr/>
              <a:t>14/05/2013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07163"/>
            <a:ext cx="2895600" cy="373062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6E0D-04F2-4075-89F3-C5639AD09FA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913313"/>
            <a:ext cx="9144000" cy="396849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27063"/>
            <a:ext cx="5486400" cy="42116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94338"/>
            <a:ext cx="5486400" cy="8239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07163"/>
            <a:ext cx="2133600" cy="373062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E925841F-EC6D-4E8D-9CA2-DF5403A2B9FF}" type="datetimeFigureOut">
              <a:rPr lang="it-IT" smtClean="0"/>
              <a:pPr/>
              <a:t>14/05/2013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07163"/>
            <a:ext cx="2895600" cy="373062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6E0D-04F2-4075-89F3-C5639AD09FA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08981"/>
            <a:ext cx="9144000" cy="564677"/>
          </a:xfrm>
          <a:prstGeom prst="rect">
            <a:avLst/>
          </a:prstGeom>
          <a:solidFill>
            <a:srgbClr val="4770A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38300"/>
            <a:ext cx="8229600" cy="4632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507163"/>
            <a:ext cx="2133600" cy="373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pPr algn="ctr"/>
            <a:fld id="{4A226E0D-04F2-4075-89F3-C5639AD09FA2}" type="slidenum">
              <a:rPr lang="it-IT" smtClean="0"/>
              <a:pPr algn="ctr"/>
              <a:t>‹N›</a:t>
            </a:fld>
            <a:endParaRPr lang="it-IT" dirty="0"/>
          </a:p>
        </p:txBody>
      </p:sp>
      <p:pic>
        <p:nvPicPr>
          <p:cNvPr id="74754" name="Picture 2" descr="C:\Users\Matteo\Dropbox\DOWSEE\COMUNICAZIONE\GRAFICA\DOWSEE\_LOGO_DOWSEE_LIGHT_400px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27016" y="6606306"/>
            <a:ext cx="925847" cy="34483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kern="1200" baseline="0">
          <a:solidFill>
            <a:schemeClr val="bg1"/>
          </a:solidFill>
          <a:latin typeface="GeosansLight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i="0" kern="1200" baseline="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i="0" kern="1200" baseline="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i="0" kern="1200" baseline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1" i="0" kern="1200" baseline="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i="0" kern="1200" baseline="0">
          <a:solidFill>
            <a:schemeClr val="tx1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wsee.it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info@dowsee.it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57834"/>
            <a:ext cx="9144000" cy="1008111"/>
          </a:xfrm>
        </p:spPr>
        <p:txBody>
          <a:bodyPr>
            <a:noAutofit/>
          </a:bodyPr>
          <a:lstStyle/>
          <a:p>
            <a:r>
              <a:rPr lang="it-IT" sz="4800" b="1" dirty="0" smtClean="0">
                <a:latin typeface="GeosansLight" pitchFamily="2" charset="0"/>
              </a:rPr>
              <a:t>W-</a:t>
            </a:r>
            <a:r>
              <a:rPr lang="it-IT" sz="4800" b="1" dirty="0" err="1" smtClean="0">
                <a:latin typeface="GeosansLight" pitchFamily="2" charset="0"/>
              </a:rPr>
              <a:t>MeMo</a:t>
            </a:r>
            <a:endParaRPr lang="it-IT" sz="4800" b="1" dirty="0">
              <a:latin typeface="GeosansLight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9962"/>
            <a:ext cx="6400800" cy="1793875"/>
          </a:xfrm>
        </p:spPr>
        <p:txBody>
          <a:bodyPr>
            <a:noAutofit/>
          </a:bodyPr>
          <a:lstStyle/>
          <a:p>
            <a:r>
              <a:rPr lang="it-IT" sz="4000" dirty="0" smtClean="0">
                <a:solidFill>
                  <a:srgbClr val="3B3B3B"/>
                </a:solidFill>
                <a:latin typeface="GeosansLight" pitchFamily="2" charset="0"/>
              </a:rPr>
              <a:t>Wireless </a:t>
            </a:r>
            <a:r>
              <a:rPr lang="it-IT" sz="4000" dirty="0" err="1" smtClean="0">
                <a:solidFill>
                  <a:srgbClr val="3B3B3B"/>
                </a:solidFill>
                <a:latin typeface="GeosansLight" pitchFamily="2" charset="0"/>
              </a:rPr>
              <a:t>Metering</a:t>
            </a:r>
            <a:r>
              <a:rPr lang="it-IT" sz="4000" dirty="0" smtClean="0">
                <a:solidFill>
                  <a:srgbClr val="3B3B3B"/>
                </a:solidFill>
                <a:latin typeface="GeosansLight" pitchFamily="2" charset="0"/>
              </a:rPr>
              <a:t> and </a:t>
            </a:r>
            <a:r>
              <a:rPr lang="it-IT" sz="4000" dirty="0" err="1" smtClean="0">
                <a:solidFill>
                  <a:srgbClr val="3B3B3B"/>
                </a:solidFill>
                <a:latin typeface="GeosansLight" pitchFamily="2" charset="0"/>
              </a:rPr>
              <a:t>Monitoring</a:t>
            </a:r>
            <a:r>
              <a:rPr lang="it-IT" sz="4000" dirty="0" smtClean="0">
                <a:solidFill>
                  <a:srgbClr val="3B3B3B"/>
                </a:solidFill>
                <a:latin typeface="GeosansLight" pitchFamily="2" charset="0"/>
              </a:rPr>
              <a:t> </a:t>
            </a:r>
          </a:p>
          <a:p>
            <a:r>
              <a:rPr lang="it-IT" sz="4000" dirty="0">
                <a:solidFill>
                  <a:srgbClr val="3B3B3B"/>
                </a:solidFill>
                <a:latin typeface="GeosansLight" pitchFamily="2" charset="0"/>
              </a:rPr>
              <a:t>f</a:t>
            </a:r>
            <a:r>
              <a:rPr lang="it-IT" sz="4000" dirty="0" smtClean="0">
                <a:solidFill>
                  <a:srgbClr val="3B3B3B"/>
                </a:solidFill>
                <a:latin typeface="GeosansLight" pitchFamily="2" charset="0"/>
              </a:rPr>
              <a:t>or</a:t>
            </a:r>
          </a:p>
          <a:p>
            <a:r>
              <a:rPr lang="it-IT" sz="4000" dirty="0" smtClean="0">
                <a:solidFill>
                  <a:srgbClr val="3B3B3B"/>
                </a:solidFill>
                <a:latin typeface="GeosansLight" pitchFamily="2" charset="0"/>
              </a:rPr>
              <a:t>Smart Water </a:t>
            </a:r>
            <a:r>
              <a:rPr lang="it-IT" sz="4000" dirty="0" err="1" smtClean="0">
                <a:solidFill>
                  <a:srgbClr val="3B3B3B"/>
                </a:solidFill>
                <a:latin typeface="GeosansLight" pitchFamily="2" charset="0"/>
              </a:rPr>
              <a:t>Grids</a:t>
            </a:r>
            <a:endParaRPr lang="it-IT" sz="4000" dirty="0" smtClean="0">
              <a:solidFill>
                <a:srgbClr val="3B3B3B"/>
              </a:solidFill>
              <a:latin typeface="GeosansLight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EF13C01-B198-4C15-9DB3-A5B2B70D598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5" name="Picture 2" descr="C:\Users\dell\Dropbox\DOWSEE\COMUNICAZIONE\GRAFICA\DOWSEE\_LOGO_DOWSEE_LIGHT_400p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1610"/>
            <a:ext cx="4752528" cy="177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TT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361"/>
            <a:ext cx="1526569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1979712" y="6136094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GTTI for the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Future -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Conference on Knowledge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Capital</a:t>
            </a:r>
          </a:p>
          <a:p>
            <a:r>
              <a:rPr lang="it-IT" b="1" dirty="0" err="1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May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 14, 2013 - CONFINDUSTRIA FIRENZE,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Florence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,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Italy</a:t>
            </a:r>
            <a:endParaRPr lang="it-IT" b="1" dirty="0">
              <a:solidFill>
                <a:schemeClr val="tx2">
                  <a:lumMod val="75000"/>
                </a:schemeClr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>
                <a:latin typeface="GeosansLight"/>
              </a:rPr>
              <a:t>Technology Description: Focus on Innovation</a:t>
            </a:r>
            <a:endParaRPr lang="it-IT" b="1" dirty="0">
              <a:latin typeface="GeosansLight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74675" y="2717874"/>
            <a:ext cx="7981950" cy="1800200"/>
          </a:xfrm>
          <a:prstGeom prst="rect">
            <a:avLst/>
          </a:prstGeom>
          <a:noFill/>
          <a:ln w="9360" cap="sq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8000" tIns="90000" rIns="108000" bIns="36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GB" sz="2000" b="1" dirty="0" smtClean="0">
                <a:solidFill>
                  <a:srgbClr val="000000"/>
                </a:solidFill>
                <a:latin typeface="GeosansLight"/>
              </a:rPr>
              <a:t>Wireless Sensor Network</a:t>
            </a:r>
          </a:p>
          <a:p>
            <a:pPr algn="l" eaLnBrk="1" hangingPunct="1">
              <a:buClrTx/>
              <a:buFontTx/>
              <a:buNone/>
              <a:defRPr/>
            </a:pPr>
            <a:endParaRPr lang="en-GB" sz="2000" dirty="0" smtClean="0">
              <a:solidFill>
                <a:srgbClr val="000000"/>
              </a:solidFill>
              <a:latin typeface="GeosansLight"/>
            </a:endParaRPr>
          </a:p>
          <a:p>
            <a:pPr marL="285750" indent="-285750" algn="l" eaLnBrk="1" hangingPunct="1"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GeosansLight"/>
              </a:rPr>
              <a:t>Wireless M-Bus</a:t>
            </a:r>
            <a:r>
              <a:rPr lang="en-US" sz="2000" dirty="0" smtClean="0">
                <a:solidFill>
                  <a:srgbClr val="000000"/>
                </a:solidFill>
                <a:latin typeface="GeosansLight"/>
              </a:rPr>
              <a:t> radio protocol</a:t>
            </a:r>
          </a:p>
          <a:p>
            <a:pPr marL="285750" indent="-285750" algn="l" eaLnBrk="1" hangingPunct="1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GeosansLight"/>
              </a:rPr>
              <a:t>L</a:t>
            </a:r>
            <a:r>
              <a:rPr lang="en-US" sz="2000" dirty="0" smtClean="0">
                <a:solidFill>
                  <a:schemeClr val="tx1"/>
                </a:solidFill>
                <a:latin typeface="GeosansLight"/>
              </a:rPr>
              <a:t>ong communication distance covered between </a:t>
            </a:r>
            <a:r>
              <a:rPr lang="en-US" sz="2000" dirty="0" smtClean="0">
                <a:solidFill>
                  <a:srgbClr val="000000"/>
                </a:solidFill>
                <a:latin typeface="GeosansLight"/>
              </a:rPr>
              <a:t>meter and concentrator</a:t>
            </a:r>
          </a:p>
          <a:p>
            <a:pPr marL="285750" indent="-285750" algn="l" eaLnBrk="1" hangingPunct="1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GeosansLight"/>
              </a:rPr>
              <a:t>More than 1000 meters can be handled by a single concentrator module</a:t>
            </a:r>
          </a:p>
          <a:p>
            <a:pPr marL="285750" indent="-285750" algn="l" eaLnBrk="1" hangingPunct="1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GeosansLight"/>
              </a:rPr>
              <a:t>Scalable and reconfigurable</a:t>
            </a:r>
          </a:p>
          <a:p>
            <a:pPr marL="285750" indent="-285750" algn="l" eaLnBrk="1" hangingPunct="1">
              <a:buClrTx/>
              <a:buFont typeface="Arial" pitchFamily="34" charset="0"/>
              <a:buChar char="•"/>
              <a:defRPr/>
            </a:pPr>
            <a:endParaRPr lang="en-US" sz="2000" dirty="0" smtClean="0">
              <a:solidFill>
                <a:srgbClr val="000000"/>
              </a:solidFill>
              <a:latin typeface="GeosansLight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74675" y="917674"/>
            <a:ext cx="7993063" cy="1656183"/>
          </a:xfrm>
          <a:prstGeom prst="rect">
            <a:avLst/>
          </a:prstGeom>
          <a:noFill/>
          <a:ln w="9360" cap="sq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8000" tIns="90000" rIns="108000" bIns="36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GB" sz="2000" b="1" dirty="0" smtClean="0">
                <a:solidFill>
                  <a:srgbClr val="000000"/>
                </a:solidFill>
                <a:latin typeface="GeosansLight"/>
              </a:rPr>
              <a:t>Power-Supply</a:t>
            </a:r>
          </a:p>
          <a:p>
            <a:pPr eaLnBrk="1" hangingPunct="1">
              <a:buClrTx/>
              <a:buFontTx/>
              <a:buNone/>
              <a:defRPr/>
            </a:pPr>
            <a:endParaRPr lang="en-GB" sz="2000" b="1" dirty="0" smtClean="0">
              <a:solidFill>
                <a:srgbClr val="000000"/>
              </a:solidFill>
              <a:latin typeface="GeosansLight"/>
            </a:endParaRPr>
          </a:p>
          <a:p>
            <a:pPr marL="285750" indent="-285750" algn="l" eaLnBrk="1" hangingPunct="1">
              <a:buFont typeface="Arial" pitchFamily="34" charset="0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GeosansLight"/>
              </a:rPr>
              <a:t>Fully self-powered sensor node (</a:t>
            </a:r>
            <a:r>
              <a:rPr lang="en-GB" sz="2000" b="1" dirty="0" smtClean="0">
                <a:solidFill>
                  <a:srgbClr val="000000"/>
                </a:solidFill>
                <a:latin typeface="GeosansLight"/>
              </a:rPr>
              <a:t>Energy Harvesting</a:t>
            </a:r>
            <a:r>
              <a:rPr lang="en-GB" sz="2000" dirty="0" smtClean="0">
                <a:solidFill>
                  <a:srgbClr val="000000"/>
                </a:solidFill>
                <a:latin typeface="GeosansLight"/>
              </a:rPr>
              <a:t>)</a:t>
            </a:r>
          </a:p>
          <a:p>
            <a:pPr marL="285750" indent="-285750" algn="l" eaLnBrk="1" hangingPunct="1">
              <a:buFont typeface="Arial" pitchFamily="34" charset="0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GeosansLight"/>
              </a:rPr>
              <a:t>Power supply obtained from water kinetic energy </a:t>
            </a:r>
          </a:p>
          <a:p>
            <a:pPr marL="285750" indent="-285750" algn="l" eaLnBrk="1" hangingPunct="1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GeosansLight"/>
              </a:rPr>
              <a:t>Efficient usage of available energy</a:t>
            </a:r>
            <a:r>
              <a:rPr lang="en-GB" sz="2000" dirty="0" smtClean="0">
                <a:solidFill>
                  <a:srgbClr val="000000"/>
                </a:solidFill>
                <a:latin typeface="GeosansLight"/>
              </a:rPr>
              <a:t> through a scheduling algorithm</a:t>
            </a:r>
          </a:p>
          <a:p>
            <a:pPr eaLnBrk="1" hangingPunct="1">
              <a:buClrTx/>
              <a:buFontTx/>
              <a:buNone/>
              <a:defRPr/>
            </a:pPr>
            <a:endParaRPr lang="it-IT" sz="2000" dirty="0" smtClean="0">
              <a:solidFill>
                <a:srgbClr val="000000"/>
              </a:solidFill>
              <a:latin typeface="GeosansLight"/>
            </a:endParaRPr>
          </a:p>
          <a:p>
            <a:pPr algn="l" eaLnBrk="1" hangingPunct="1">
              <a:buClrTx/>
              <a:buFontTx/>
              <a:buNone/>
              <a:defRPr/>
            </a:pPr>
            <a:endParaRPr lang="it-IT" sz="2000" dirty="0" smtClean="0">
              <a:solidFill>
                <a:srgbClr val="000000"/>
              </a:solidFill>
              <a:latin typeface="GeosansLight"/>
            </a:endParaRPr>
          </a:p>
          <a:p>
            <a:pPr algn="l" eaLnBrk="1" hangingPunct="1">
              <a:buClrTx/>
              <a:buFontTx/>
              <a:buNone/>
              <a:defRPr/>
            </a:pPr>
            <a:endParaRPr lang="it-IT" sz="2000" dirty="0" smtClean="0">
              <a:solidFill>
                <a:srgbClr val="000000"/>
              </a:solidFill>
              <a:latin typeface="GeosansLight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71500" y="4625428"/>
            <a:ext cx="7980363" cy="1908870"/>
          </a:xfrm>
          <a:prstGeom prst="rect">
            <a:avLst/>
          </a:prstGeom>
          <a:noFill/>
          <a:ln w="9360" cap="sq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8000" tIns="90000" rIns="108000" bIns="36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GB" sz="2000" b="1" dirty="0" smtClean="0">
                <a:solidFill>
                  <a:srgbClr val="000000"/>
                </a:solidFill>
                <a:latin typeface="GeosansLight"/>
              </a:rPr>
              <a:t>Offered services</a:t>
            </a:r>
          </a:p>
          <a:p>
            <a:pPr algn="l" eaLnBrk="1" hangingPunct="1">
              <a:buClrTx/>
              <a:buFontTx/>
              <a:buNone/>
              <a:defRPr/>
            </a:pPr>
            <a:endParaRPr lang="en-GB" sz="2000" dirty="0" smtClean="0">
              <a:solidFill>
                <a:srgbClr val="000000"/>
              </a:solidFill>
              <a:latin typeface="GeosansLight"/>
            </a:endParaRPr>
          </a:p>
          <a:p>
            <a:pPr marL="285750" indent="-285750" algn="l" eaLnBrk="1" hangingPunct="1">
              <a:buFont typeface="Arial" pitchFamily="34" charset="0"/>
              <a:buChar char="•"/>
              <a:defRPr/>
            </a:pPr>
            <a:r>
              <a:rPr lang="en-GB" sz="2000" b="1" dirty="0" err="1" smtClean="0">
                <a:solidFill>
                  <a:srgbClr val="000000"/>
                </a:solidFill>
                <a:latin typeface="GeosansLight"/>
              </a:rPr>
              <a:t>Adavanced</a:t>
            </a:r>
            <a:r>
              <a:rPr lang="en-GB" sz="2000" b="1" dirty="0" smtClean="0">
                <a:solidFill>
                  <a:srgbClr val="000000"/>
                </a:solidFill>
                <a:latin typeface="GeosansLight"/>
              </a:rPr>
              <a:t> Metering </a:t>
            </a:r>
            <a:r>
              <a:rPr lang="en-GB" sz="2000" b="1" dirty="0">
                <a:solidFill>
                  <a:srgbClr val="000000"/>
                </a:solidFill>
                <a:latin typeface="GeosansLight"/>
              </a:rPr>
              <a:t>I</a:t>
            </a:r>
            <a:r>
              <a:rPr lang="en-GB" sz="2000" b="1" dirty="0" smtClean="0">
                <a:solidFill>
                  <a:srgbClr val="000000"/>
                </a:solidFill>
                <a:latin typeface="GeosansLight"/>
              </a:rPr>
              <a:t>nfrastructure</a:t>
            </a:r>
          </a:p>
          <a:p>
            <a:pPr marL="285750" indent="-285750" algn="l" eaLnBrk="1" hangingPunct="1">
              <a:buFont typeface="Arial" pitchFamily="34" charset="0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GeosansLight"/>
              </a:rPr>
              <a:t>Centralized data mining management</a:t>
            </a:r>
          </a:p>
          <a:p>
            <a:pPr marL="285750" indent="-285750" algn="l" eaLnBrk="1" hangingPunct="1">
              <a:buFont typeface="Arial" pitchFamily="34" charset="0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GeosansLight"/>
              </a:rPr>
              <a:t>Real-time information for customer about water cost, consumption and grid status</a:t>
            </a:r>
          </a:p>
          <a:p>
            <a:pPr marL="285750" indent="-285750" algn="l" eaLnBrk="1" hangingPunct="1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GeosansLight"/>
              </a:rPr>
              <a:t>Proactive action on big damages due to serious </a:t>
            </a:r>
            <a:r>
              <a:rPr lang="en-US" sz="2000" b="1" dirty="0" smtClean="0">
                <a:solidFill>
                  <a:srgbClr val="000000"/>
                </a:solidFill>
                <a:latin typeface="GeosansLight"/>
              </a:rPr>
              <a:t>leakages </a:t>
            </a:r>
            <a:r>
              <a:rPr lang="en-US" sz="2000" dirty="0" smtClean="0">
                <a:solidFill>
                  <a:srgbClr val="000000"/>
                </a:solidFill>
                <a:latin typeface="GeosansLight"/>
              </a:rPr>
              <a:t>(dynamic management of in-pipes pressure)</a:t>
            </a:r>
            <a:endParaRPr lang="en-GB" sz="2000" dirty="0" smtClean="0">
              <a:solidFill>
                <a:srgbClr val="000000"/>
              </a:solidFill>
              <a:latin typeface="GeosansLight"/>
            </a:endParaRPr>
          </a:p>
          <a:p>
            <a:pPr algn="l" eaLnBrk="1" hangingPunct="1">
              <a:buClrTx/>
              <a:buFontTx/>
              <a:buNone/>
              <a:defRPr/>
            </a:pPr>
            <a:endParaRPr lang="en-GB" sz="2000" dirty="0" smtClean="0">
              <a:solidFill>
                <a:srgbClr val="000000"/>
              </a:solidFill>
              <a:latin typeface="GeosansLight"/>
            </a:endParaRPr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3302000" y="1277714"/>
            <a:ext cx="2519363" cy="158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>
              <a:latin typeface="GeosansLight"/>
            </a:endParaRP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3311525" y="3149922"/>
            <a:ext cx="2519363" cy="15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>
              <a:latin typeface="GeosansLight"/>
            </a:endParaRPr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3311525" y="5020716"/>
            <a:ext cx="2519363" cy="15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>
              <a:latin typeface="GeosansLight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4A226E0D-04F2-4075-89F3-C5639AD09FA2}" type="slidenum">
              <a:rPr lang="it-IT" smtClean="0">
                <a:latin typeface="GeosansLight"/>
              </a:rPr>
              <a:pPr algn="ctr"/>
              <a:t>10</a:t>
            </a:fld>
            <a:endParaRPr lang="it-IT" dirty="0">
              <a:latin typeface="GeosansLight"/>
            </a:endParaRPr>
          </a:p>
        </p:txBody>
      </p:sp>
    </p:spTree>
    <p:extLst>
      <p:ext uri="{BB962C8B-B14F-4D97-AF65-F5344CB8AC3E}">
        <p14:creationId xmlns:p14="http://schemas.microsoft.com/office/powerpoint/2010/main" val="19059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/>
              <a:t>Data Management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845666"/>
            <a:ext cx="8712968" cy="5832648"/>
          </a:xfrm>
        </p:spPr>
        <p:txBody>
          <a:bodyPr>
            <a:noAutofit/>
          </a:bodyPr>
          <a:lstStyle/>
          <a:p>
            <a:pPr algn="just"/>
            <a:r>
              <a:rPr lang="en-US" sz="2800" dirty="0" smtClean="0">
                <a:latin typeface="GeosansLight" pitchFamily="2" charset="0"/>
              </a:rPr>
              <a:t>Once collected, data are received at the control and monitoring center, they are processed by means of advanced techniques based on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b="1" dirty="0" err="1">
                <a:solidFill>
                  <a:srgbClr val="4770A1"/>
                </a:solidFill>
                <a:latin typeface="GeosansLight" pitchFamily="2" charset="0"/>
              </a:rPr>
              <a:t>computational</a:t>
            </a:r>
            <a:r>
              <a:rPr lang="it-IT" sz="2800" b="1" dirty="0">
                <a:solidFill>
                  <a:srgbClr val="4770A1"/>
                </a:solidFill>
                <a:latin typeface="GeosansLight" pitchFamily="2" charset="0"/>
              </a:rPr>
              <a:t> </a:t>
            </a:r>
            <a:r>
              <a:rPr lang="it-IT" sz="2800" b="1" dirty="0" smtClean="0">
                <a:solidFill>
                  <a:srgbClr val="4770A1"/>
                </a:solidFill>
                <a:latin typeface="GeosansLight" pitchFamily="2" charset="0"/>
              </a:rPr>
              <a:t>intelligence</a:t>
            </a:r>
            <a:r>
              <a:rPr lang="it-IT" sz="2800" dirty="0" smtClean="0">
                <a:solidFill>
                  <a:srgbClr val="4770A1"/>
                </a:solidFill>
                <a:latin typeface="GeosansLight" pitchFamily="2" charset="0"/>
              </a:rPr>
              <a:t> </a:t>
            </a:r>
          </a:p>
          <a:p>
            <a:pPr algn="just"/>
            <a:endParaRPr lang="it-IT" sz="2800" dirty="0" smtClean="0">
              <a:latin typeface="GeosansLight" pitchFamily="2" charset="0"/>
            </a:endParaRPr>
          </a:p>
          <a:p>
            <a:pPr algn="just"/>
            <a:r>
              <a:rPr lang="en-US" sz="2800" dirty="0" smtClean="0">
                <a:latin typeface="GeosansLight" pitchFamily="2" charset="0"/>
              </a:rPr>
              <a:t>Algorithms applied to process data help the utility to get information about water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b="1" dirty="0" err="1" smtClean="0">
                <a:solidFill>
                  <a:srgbClr val="4770A1"/>
                </a:solidFill>
                <a:latin typeface="GeosansLight" pitchFamily="2" charset="0"/>
              </a:rPr>
              <a:t>consumptions</a:t>
            </a:r>
            <a:r>
              <a:rPr lang="it-IT" sz="2800" dirty="0" smtClean="0">
                <a:latin typeface="GeosansLight" pitchFamily="2" charset="0"/>
              </a:rPr>
              <a:t>, and to </a:t>
            </a:r>
            <a:r>
              <a:rPr lang="it-IT" sz="2800" dirty="0" err="1" smtClean="0">
                <a:latin typeface="GeosansLight" pitchFamily="2" charset="0"/>
              </a:rPr>
              <a:t>plan</a:t>
            </a:r>
            <a:r>
              <a:rPr lang="it-IT" sz="2800" dirty="0" smtClean="0">
                <a:latin typeface="GeosansLight" pitchFamily="2" charset="0"/>
              </a:rPr>
              <a:t> and operate </a:t>
            </a:r>
            <a:r>
              <a:rPr lang="it-IT" sz="2800" dirty="0" err="1" smtClean="0">
                <a:latin typeface="GeosansLight" pitchFamily="2" charset="0"/>
              </a:rPr>
              <a:t>proper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dirty="0" err="1" smtClean="0">
                <a:latin typeface="GeosansLight" pitchFamily="2" charset="0"/>
              </a:rPr>
              <a:t>actions</a:t>
            </a:r>
            <a:r>
              <a:rPr lang="it-IT" sz="2800" dirty="0" smtClean="0">
                <a:latin typeface="GeosansLight" pitchFamily="2" charset="0"/>
              </a:rPr>
              <a:t> for </a:t>
            </a:r>
            <a:r>
              <a:rPr lang="it-IT" sz="2800" dirty="0" err="1" smtClean="0">
                <a:latin typeface="GeosansLight" pitchFamily="2" charset="0"/>
              </a:rPr>
              <a:t>plant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b="1" dirty="0" err="1" smtClean="0">
                <a:solidFill>
                  <a:srgbClr val="4770A1"/>
                </a:solidFill>
                <a:latin typeface="GeosansLight" pitchFamily="2" charset="0"/>
              </a:rPr>
              <a:t>maintenance</a:t>
            </a:r>
            <a:r>
              <a:rPr lang="it-IT" sz="2800" dirty="0" smtClean="0">
                <a:latin typeface="GeosansLight" pitchFamily="2" charset="0"/>
              </a:rPr>
              <a:t>, </a:t>
            </a:r>
            <a:r>
              <a:rPr lang="it-IT" sz="2800" dirty="0" err="1" smtClean="0">
                <a:latin typeface="GeosansLight" pitchFamily="2" charset="0"/>
              </a:rPr>
              <a:t>such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dirty="0" err="1" smtClean="0">
                <a:latin typeface="GeosansLight" pitchFamily="2" charset="0"/>
              </a:rPr>
              <a:t>as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dirty="0" err="1" smtClean="0">
                <a:latin typeface="GeosansLight" pitchFamily="2" charset="0"/>
              </a:rPr>
              <a:t>reducing</a:t>
            </a:r>
            <a:r>
              <a:rPr lang="it-IT" sz="2800" dirty="0" smtClean="0">
                <a:latin typeface="GeosansLight" pitchFamily="2" charset="0"/>
              </a:rPr>
              <a:t> the water flow in </a:t>
            </a:r>
            <a:r>
              <a:rPr lang="it-IT" sz="2800" dirty="0" err="1" smtClean="0">
                <a:latin typeface="GeosansLight" pitchFamily="2" charset="0"/>
              </a:rPr>
              <a:t>pipes</a:t>
            </a:r>
            <a:r>
              <a:rPr lang="it-IT" sz="2800" dirty="0" smtClean="0">
                <a:latin typeface="GeosansLight" pitchFamily="2" charset="0"/>
              </a:rPr>
              <a:t>, </a:t>
            </a:r>
            <a:r>
              <a:rPr lang="it-IT" sz="2800" dirty="0" err="1" smtClean="0">
                <a:latin typeface="GeosansLight" pitchFamily="2" charset="0"/>
              </a:rPr>
              <a:t>dynamically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dirty="0" err="1" smtClean="0">
                <a:latin typeface="GeosansLight" pitchFamily="2" charset="0"/>
              </a:rPr>
              <a:t>adjusting</a:t>
            </a:r>
            <a:r>
              <a:rPr lang="it-IT" sz="2800" dirty="0" smtClean="0">
                <a:latin typeface="GeosansLight" pitchFamily="2" charset="0"/>
              </a:rPr>
              <a:t> water pressure, and </a:t>
            </a:r>
            <a:r>
              <a:rPr lang="it-IT" sz="2800" dirty="0" err="1" smtClean="0">
                <a:latin typeface="GeosansLight" pitchFamily="2" charset="0"/>
              </a:rPr>
              <a:t>controlling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dirty="0" err="1" smtClean="0">
                <a:latin typeface="GeosansLight" pitchFamily="2" charset="0"/>
              </a:rPr>
              <a:t>electrovalves</a:t>
            </a:r>
            <a:r>
              <a:rPr lang="it-IT" sz="2800" dirty="0" smtClean="0">
                <a:latin typeface="GeosansLight" pitchFamily="2" charset="0"/>
              </a:rPr>
              <a:t> in the </a:t>
            </a:r>
            <a:r>
              <a:rPr lang="it-IT" sz="2800" dirty="0" err="1" smtClean="0">
                <a:latin typeface="GeosansLight" pitchFamily="2" charset="0"/>
              </a:rPr>
              <a:t>plant</a:t>
            </a:r>
            <a:r>
              <a:rPr lang="it-IT" sz="2800" dirty="0" smtClean="0">
                <a:latin typeface="GeosansLight" pitchFamily="2" charset="0"/>
              </a:rPr>
              <a:t> </a:t>
            </a:r>
          </a:p>
          <a:p>
            <a:pPr algn="just"/>
            <a:endParaRPr lang="en-US" sz="2800" dirty="0" smtClean="0">
              <a:latin typeface="GeosansLight" pitchFamily="2" charset="0"/>
            </a:endParaRPr>
          </a:p>
          <a:p>
            <a:pPr algn="just"/>
            <a:r>
              <a:rPr lang="en-US" sz="2800" dirty="0" smtClean="0">
                <a:latin typeface="GeosansLight" pitchFamily="2" charset="0"/>
              </a:rPr>
              <a:t>As soon as the W-</a:t>
            </a:r>
            <a:r>
              <a:rPr lang="en-US" sz="2800" dirty="0" err="1" smtClean="0">
                <a:latin typeface="GeosansLight" pitchFamily="2" charset="0"/>
              </a:rPr>
              <a:t>MeMo</a:t>
            </a:r>
            <a:r>
              <a:rPr lang="en-US" sz="2800" dirty="0" smtClean="0">
                <a:latin typeface="GeosansLight" pitchFamily="2" charset="0"/>
              </a:rPr>
              <a:t> system detects a leakage, the software engine generates and sends </a:t>
            </a:r>
            <a:r>
              <a:rPr lang="en-US" sz="2800" b="1" dirty="0" smtClean="0">
                <a:solidFill>
                  <a:srgbClr val="4770A1"/>
                </a:solidFill>
                <a:latin typeface="GeosansLight" pitchFamily="2" charset="0"/>
              </a:rPr>
              <a:t>alarm messages</a:t>
            </a:r>
            <a:r>
              <a:rPr lang="en-US" sz="2800" dirty="0" smtClean="0">
                <a:latin typeface="GeosansLight" pitchFamily="2" charset="0"/>
              </a:rPr>
              <a:t>,</a:t>
            </a:r>
            <a:r>
              <a:rPr lang="en-US" sz="2800" b="1" dirty="0" smtClean="0">
                <a:solidFill>
                  <a:srgbClr val="4770A1"/>
                </a:solidFill>
                <a:latin typeface="GeosansLight" pitchFamily="2" charset="0"/>
              </a:rPr>
              <a:t> </a:t>
            </a:r>
            <a:r>
              <a:rPr lang="en-US" sz="2800" dirty="0" smtClean="0">
                <a:latin typeface="GeosansLight" pitchFamily="2" charset="0"/>
              </a:rPr>
              <a:t>which provide information about failure location and gravity, thus supporting human operators in taking proper countermeasures</a:t>
            </a:r>
            <a:endParaRPr lang="it-IT" sz="2800" dirty="0">
              <a:latin typeface="Geosans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16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/>
              <a:t>Web Platform</a:t>
            </a:r>
            <a:endParaRPr lang="it-IT" b="1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179512" y="845666"/>
            <a:ext cx="8784976" cy="4632325"/>
          </a:xfrm>
        </p:spPr>
        <p:txBody>
          <a:bodyPr>
            <a:normAutofit/>
          </a:bodyPr>
          <a:lstStyle/>
          <a:p>
            <a:pPr algn="just"/>
            <a:r>
              <a:rPr lang="en-US" sz="2800" dirty="0" smtClean="0">
                <a:latin typeface="GeosansLight" pitchFamily="2" charset="0"/>
              </a:rPr>
              <a:t>Data are stored and managed in a </a:t>
            </a:r>
            <a:r>
              <a:rPr lang="en-US" sz="2800" b="1" dirty="0" smtClean="0">
                <a:solidFill>
                  <a:srgbClr val="4770A1"/>
                </a:solidFill>
                <a:latin typeface="GeosansLight" pitchFamily="2" charset="0"/>
              </a:rPr>
              <a:t>cloud-based infrastructure</a:t>
            </a:r>
            <a:r>
              <a:rPr lang="en-US" sz="2800" dirty="0" smtClean="0">
                <a:latin typeface="GeosansLight" pitchFamily="2" charset="0"/>
              </a:rPr>
              <a:t>, consequently they may be accessed by any connected device (either mobile and fixed)</a:t>
            </a:r>
          </a:p>
          <a:p>
            <a:pPr algn="just"/>
            <a:r>
              <a:rPr lang="en-US" sz="2800" dirty="0" smtClean="0">
                <a:latin typeface="GeosansLight" pitchFamily="2" charset="0"/>
              </a:rPr>
              <a:t>The Utility may check in real time the </a:t>
            </a:r>
            <a:r>
              <a:rPr lang="en-US" sz="2800" b="1" dirty="0">
                <a:solidFill>
                  <a:srgbClr val="4770A1"/>
                </a:solidFill>
                <a:latin typeface="GeosansLight" pitchFamily="2" charset="0"/>
              </a:rPr>
              <a:t>current situation of the water plant </a:t>
            </a:r>
            <a:r>
              <a:rPr lang="en-US" sz="2800" dirty="0" smtClean="0">
                <a:latin typeface="GeosansLight" pitchFamily="2" charset="0"/>
              </a:rPr>
              <a:t>(e.g. water level, water pressure, global consumptions in a district) by selecting the area of interest, on an interactive map showing the water distribution system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78" y="3509962"/>
            <a:ext cx="4052170" cy="3308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09546"/>
            <a:ext cx="4248472" cy="346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45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err="1" smtClean="0"/>
              <a:t>Advantages</a:t>
            </a:r>
            <a:endParaRPr lang="it-IT" b="1" dirty="0"/>
          </a:p>
        </p:txBody>
      </p:sp>
      <p:sp>
        <p:nvSpPr>
          <p:cNvPr id="5" name="Text Placeholder 11"/>
          <p:cNvSpPr txBox="1">
            <a:spLocks/>
          </p:cNvSpPr>
          <p:nvPr/>
        </p:nvSpPr>
        <p:spPr>
          <a:xfrm>
            <a:off x="395536" y="989683"/>
            <a:ext cx="8496944" cy="289197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i="0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1" i="0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i="0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 fontAlgn="auto">
              <a:spcAft>
                <a:spcPts val="0"/>
              </a:spcAft>
              <a:buClrTx/>
              <a:buSzTx/>
            </a:pPr>
            <a:r>
              <a:rPr lang="en-US" sz="2800" b="0" dirty="0" smtClean="0">
                <a:latin typeface="GeosansLight" pitchFamily="2" charset="0"/>
              </a:rPr>
              <a:t>Fast detection and localization of </a:t>
            </a:r>
            <a:r>
              <a:rPr lang="en-US" sz="2800" dirty="0">
                <a:solidFill>
                  <a:srgbClr val="4770A1"/>
                </a:solidFill>
                <a:latin typeface="GeosansLight" pitchFamily="2" charset="0"/>
                <a:cs typeface="Times New Roman"/>
              </a:rPr>
              <a:t>leaks</a:t>
            </a:r>
            <a:r>
              <a:rPr lang="en-US" sz="2800" b="0" dirty="0" smtClean="0">
                <a:latin typeface="GeosansLight" pitchFamily="2" charset="0"/>
              </a:rPr>
              <a:t> and </a:t>
            </a:r>
            <a:r>
              <a:rPr lang="en-US" sz="2800" dirty="0">
                <a:solidFill>
                  <a:srgbClr val="4770A1"/>
                </a:solidFill>
                <a:latin typeface="GeosansLight" pitchFamily="2" charset="0"/>
                <a:cs typeface="Times New Roman"/>
              </a:rPr>
              <a:t>failures </a:t>
            </a:r>
            <a:endParaRPr lang="en-US" sz="2800" b="0" dirty="0" smtClean="0">
              <a:solidFill>
                <a:srgbClr val="4770A1"/>
              </a:solidFill>
              <a:latin typeface="GeosansLight" pitchFamily="2" charset="0"/>
            </a:endParaRPr>
          </a:p>
          <a:p>
            <a:pPr marL="285750" indent="-285750" algn="just" fontAlgn="auto">
              <a:spcAft>
                <a:spcPts val="0"/>
              </a:spcAft>
              <a:buClrTx/>
              <a:buSzTx/>
            </a:pPr>
            <a:r>
              <a:rPr lang="it-IT" sz="2800" b="0" dirty="0" smtClean="0">
                <a:latin typeface="GeosansLight" pitchFamily="2" charset="0"/>
                <a:cs typeface="Times New Roman"/>
              </a:rPr>
              <a:t>Real time management of </a:t>
            </a:r>
            <a:r>
              <a:rPr lang="it-IT" sz="2800" dirty="0">
                <a:solidFill>
                  <a:srgbClr val="4770A1"/>
                </a:solidFill>
                <a:latin typeface="GeosansLight" pitchFamily="2" charset="0"/>
                <a:cs typeface="Times New Roman"/>
              </a:rPr>
              <a:t>flow</a:t>
            </a:r>
            <a:r>
              <a:rPr lang="it-IT" sz="2800" b="0" dirty="0" smtClean="0">
                <a:latin typeface="GeosansLight" pitchFamily="2" charset="0"/>
                <a:cs typeface="Times New Roman"/>
              </a:rPr>
              <a:t> and </a:t>
            </a:r>
            <a:r>
              <a:rPr lang="it-IT" sz="2800" dirty="0">
                <a:solidFill>
                  <a:srgbClr val="4770A1"/>
                </a:solidFill>
                <a:latin typeface="GeosansLight" pitchFamily="2" charset="0"/>
                <a:cs typeface="Times New Roman"/>
              </a:rPr>
              <a:t>pressure</a:t>
            </a:r>
            <a:r>
              <a:rPr lang="it-IT" sz="2800" b="0" dirty="0" smtClean="0">
                <a:latin typeface="GeosansLight" pitchFamily="2" charset="0"/>
                <a:cs typeface="Times New Roman"/>
              </a:rPr>
              <a:t>: </a:t>
            </a:r>
            <a:r>
              <a:rPr lang="it-IT" sz="2800" b="0" dirty="0" err="1" smtClean="0">
                <a:latin typeface="GeosansLight" pitchFamily="2" charset="0"/>
                <a:cs typeface="Times New Roman"/>
              </a:rPr>
              <a:t>depending</a:t>
            </a:r>
            <a:r>
              <a:rPr lang="it-IT" sz="2800" b="0" dirty="0" smtClean="0">
                <a:latin typeface="GeosansLight" pitchFamily="2" charset="0"/>
                <a:cs typeface="Times New Roman"/>
              </a:rPr>
              <a:t> on </a:t>
            </a:r>
            <a:r>
              <a:rPr lang="it-IT" sz="2800" b="0" dirty="0" err="1" smtClean="0">
                <a:latin typeface="GeosansLight" pitchFamily="2" charset="0"/>
                <a:cs typeface="Times New Roman"/>
              </a:rPr>
              <a:t>users</a:t>
            </a:r>
            <a:r>
              <a:rPr lang="it-IT" sz="2800" b="0" dirty="0" smtClean="0">
                <a:latin typeface="GeosansLight" pitchFamily="2" charset="0"/>
                <a:cs typeface="Times New Roman"/>
              </a:rPr>
              <a:t>’ </a:t>
            </a:r>
            <a:r>
              <a:rPr lang="it-IT" sz="2800" b="0" dirty="0" err="1" smtClean="0">
                <a:latin typeface="GeosansLight" pitchFamily="2" charset="0"/>
                <a:cs typeface="Times New Roman"/>
              </a:rPr>
              <a:t>consumption</a:t>
            </a:r>
            <a:r>
              <a:rPr lang="it-IT" sz="2800" b="0" dirty="0" smtClean="0">
                <a:latin typeface="GeosansLight" pitchFamily="2" charset="0"/>
                <a:cs typeface="Times New Roman"/>
              </a:rPr>
              <a:t>, flow and pressure </a:t>
            </a:r>
            <a:r>
              <a:rPr lang="it-IT" sz="2800" b="0" dirty="0" err="1" smtClean="0">
                <a:latin typeface="GeosansLight" pitchFamily="2" charset="0"/>
                <a:cs typeface="Times New Roman"/>
              </a:rPr>
              <a:t>may</a:t>
            </a:r>
            <a:r>
              <a:rPr lang="it-IT" sz="2800" b="0" dirty="0" smtClean="0">
                <a:latin typeface="GeosansLight" pitchFamily="2" charset="0"/>
                <a:cs typeface="Times New Roman"/>
              </a:rPr>
              <a:t> be </a:t>
            </a:r>
            <a:r>
              <a:rPr lang="it-IT" sz="2800" b="0" dirty="0" err="1" smtClean="0">
                <a:latin typeface="GeosansLight" pitchFamily="2" charset="0"/>
                <a:cs typeface="Times New Roman"/>
              </a:rPr>
              <a:t>dynamically</a:t>
            </a:r>
            <a:r>
              <a:rPr lang="it-IT" sz="2800" b="0" dirty="0" smtClean="0">
                <a:latin typeface="GeosansLight" pitchFamily="2" charset="0"/>
                <a:cs typeface="Times New Roman"/>
              </a:rPr>
              <a:t> </a:t>
            </a:r>
            <a:r>
              <a:rPr lang="it-IT" sz="2800" b="0" dirty="0" err="1" smtClean="0">
                <a:latin typeface="GeosansLight" pitchFamily="2" charset="0"/>
                <a:cs typeface="Times New Roman"/>
              </a:rPr>
              <a:t>adjusted</a:t>
            </a:r>
            <a:r>
              <a:rPr lang="it-IT" sz="2800" b="0" dirty="0" smtClean="0">
                <a:latin typeface="GeosansLight" pitchFamily="2" charset="0"/>
                <a:cs typeface="Times New Roman"/>
              </a:rPr>
              <a:t> to </a:t>
            </a:r>
            <a:r>
              <a:rPr lang="it-IT" sz="2800" dirty="0" err="1">
                <a:solidFill>
                  <a:srgbClr val="4770A1"/>
                </a:solidFill>
                <a:latin typeface="GeosansLight" pitchFamily="2" charset="0"/>
                <a:cs typeface="Times New Roman"/>
              </a:rPr>
              <a:t>limit</a:t>
            </a:r>
            <a:r>
              <a:rPr lang="it-IT" sz="2800" b="0" dirty="0" smtClean="0">
                <a:latin typeface="GeosansLight" pitchFamily="2" charset="0"/>
                <a:cs typeface="Times New Roman"/>
              </a:rPr>
              <a:t> </a:t>
            </a:r>
            <a:r>
              <a:rPr lang="it-IT" sz="2800" dirty="0" err="1">
                <a:solidFill>
                  <a:srgbClr val="4770A1"/>
                </a:solidFill>
                <a:latin typeface="GeosansLight" pitchFamily="2" charset="0"/>
                <a:cs typeface="Times New Roman"/>
              </a:rPr>
              <a:t>structural</a:t>
            </a:r>
            <a:r>
              <a:rPr lang="it-IT" sz="2800" dirty="0">
                <a:solidFill>
                  <a:srgbClr val="4770A1"/>
                </a:solidFill>
                <a:latin typeface="GeosansLight" pitchFamily="2" charset="0"/>
                <a:cs typeface="Times New Roman"/>
              </a:rPr>
              <a:t> stress </a:t>
            </a:r>
            <a:r>
              <a:rPr lang="it-IT" sz="2800" b="0" dirty="0" smtClean="0">
                <a:latin typeface="GeosansLight" pitchFamily="2" charset="0"/>
                <a:cs typeface="Times New Roman"/>
              </a:rPr>
              <a:t>of the </a:t>
            </a:r>
            <a:r>
              <a:rPr lang="it-IT" sz="2800" b="0" dirty="0" err="1" smtClean="0">
                <a:latin typeface="GeosansLight" pitchFamily="2" charset="0"/>
                <a:cs typeface="Times New Roman"/>
              </a:rPr>
              <a:t>plant</a:t>
            </a:r>
            <a:r>
              <a:rPr lang="it-IT" sz="2800" b="0" dirty="0" smtClean="0">
                <a:latin typeface="GeosansLight" pitchFamily="2" charset="0"/>
                <a:cs typeface="Times New Roman"/>
              </a:rPr>
              <a:t> </a:t>
            </a:r>
          </a:p>
          <a:p>
            <a:pPr marL="285750" indent="-285750" algn="just" fontAlgn="auto">
              <a:spcAft>
                <a:spcPts val="0"/>
              </a:spcAft>
              <a:buClrTx/>
              <a:buSzTx/>
            </a:pPr>
            <a:r>
              <a:rPr lang="en-US" sz="2800" b="0" dirty="0" smtClean="0">
                <a:latin typeface="GeosansLight" pitchFamily="2" charset="0"/>
              </a:rPr>
              <a:t>Strong reduction of costs related to personnel movements and training, requested by </a:t>
            </a:r>
            <a:r>
              <a:rPr lang="en-US" sz="2800" dirty="0">
                <a:solidFill>
                  <a:srgbClr val="4770A1"/>
                </a:solidFill>
                <a:latin typeface="GeosansLight" pitchFamily="2" charset="0"/>
                <a:cs typeface="Times New Roman"/>
              </a:rPr>
              <a:t>periodic manual monitoring </a:t>
            </a:r>
            <a:r>
              <a:rPr lang="en-US" sz="2800" b="0" dirty="0" smtClean="0">
                <a:latin typeface="GeosansLight" pitchFamily="2" charset="0"/>
              </a:rPr>
              <a:t>campaigns</a:t>
            </a:r>
          </a:p>
        </p:txBody>
      </p:sp>
      <p:sp>
        <p:nvSpPr>
          <p:cNvPr id="6" name="Text Placeholder 11"/>
          <p:cNvSpPr txBox="1">
            <a:spLocks/>
          </p:cNvSpPr>
          <p:nvPr/>
        </p:nvSpPr>
        <p:spPr>
          <a:xfrm>
            <a:off x="2376264" y="3903810"/>
            <a:ext cx="6516216" cy="27745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Trebuchet MS" pitchFamily="34" charset="0"/>
              <a:buNone/>
              <a:defRPr lang="it-IT" sz="2000" b="1" kern="1200" dirty="0">
                <a:solidFill>
                  <a:schemeClr val="accent3"/>
                </a:solidFill>
                <a:latin typeface="Trebuchet MS" pitchFamily="34" charset="0"/>
                <a:ea typeface="+mj-ea"/>
                <a:cs typeface="+mj-cs"/>
              </a:defRPr>
            </a:lvl1pPr>
            <a:lvl2pPr marL="5413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Courier New" charset="0"/>
              <a:buChar char="o"/>
              <a:defRPr sz="1600" kern="1200">
                <a:solidFill>
                  <a:srgbClr val="404040"/>
                </a:solidFill>
                <a:latin typeface="Trebuchet MS" pitchFamily="34" charset="0"/>
                <a:ea typeface="ＭＳ Ｐゴシック" charset="0"/>
                <a:cs typeface="+mn-cs"/>
              </a:defRPr>
            </a:lvl2pPr>
            <a:lvl3pPr marL="8985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Trebuchet MS" charset="0"/>
              <a:buChar char="»"/>
              <a:defRPr sz="1400" kern="1200">
                <a:solidFill>
                  <a:srgbClr val="7F7F7F"/>
                </a:solidFill>
                <a:latin typeface="Trebuchet MS" pitchFamily="34" charset="0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rgbClr val="404040"/>
                </a:solidFill>
                <a:latin typeface="Trebuchet MS" pitchFamily="34" charset="0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 kern="1200">
                <a:solidFill>
                  <a:srgbClr val="404040"/>
                </a:solidFill>
                <a:latin typeface="Trebuchet MS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ClrTx/>
              <a:buFont typeface="Arial" pitchFamily="34" charset="0"/>
              <a:buChar char="•"/>
            </a:pPr>
            <a:r>
              <a:rPr lang="en-US" sz="2800" b="0" dirty="0" smtClean="0">
                <a:solidFill>
                  <a:schemeClr val="tx1"/>
                </a:solidFill>
                <a:latin typeface="GeosansLight" pitchFamily="2" charset="0"/>
              </a:rPr>
              <a:t>Enabling </a:t>
            </a:r>
            <a:r>
              <a:rPr lang="en-US" sz="2800" b="0" dirty="0">
                <a:solidFill>
                  <a:schemeClr val="tx1"/>
                </a:solidFill>
                <a:latin typeface="GeosansLight" pitchFamily="2" charset="0"/>
              </a:rPr>
              <a:t>an autonomous remote monitoring of the plant, which integrates control processes (e.g. SCADA) at the output of water plant </a:t>
            </a:r>
            <a:r>
              <a:rPr lang="en-US" sz="2800" b="0" dirty="0" smtClean="0">
                <a:solidFill>
                  <a:schemeClr val="tx1"/>
                </a:solidFill>
                <a:latin typeface="GeosansLight" pitchFamily="2" charset="0"/>
              </a:rPr>
              <a:t>sectors</a:t>
            </a:r>
          </a:p>
          <a:p>
            <a:pPr marL="285750" indent="-285750" algn="just">
              <a:buClrTx/>
              <a:buFont typeface="Arial" pitchFamily="34" charset="0"/>
              <a:buChar char="•"/>
            </a:pPr>
            <a:r>
              <a:rPr lang="en-US" sz="2800" b="0" dirty="0">
                <a:solidFill>
                  <a:schemeClr val="tx1"/>
                </a:solidFill>
                <a:latin typeface="GeosansLight" pitchFamily="2" charset="0"/>
              </a:rPr>
              <a:t>Reduction of </a:t>
            </a:r>
            <a:r>
              <a:rPr lang="en-US" sz="2800" dirty="0">
                <a:solidFill>
                  <a:srgbClr val="4770A1"/>
                </a:solidFill>
                <a:latin typeface="GeosansLight" pitchFamily="2" charset="0"/>
              </a:rPr>
              <a:t>maintenance costs</a:t>
            </a:r>
          </a:p>
          <a:p>
            <a:pPr marL="285750" indent="-285750" algn="just">
              <a:buClrTx/>
              <a:buFont typeface="Arial" pitchFamily="34" charset="0"/>
              <a:buChar char="•"/>
            </a:pPr>
            <a:r>
              <a:rPr lang="en-US" sz="2800" b="0" dirty="0">
                <a:solidFill>
                  <a:schemeClr val="tx1"/>
                </a:solidFill>
                <a:latin typeface="GeosansLight" pitchFamily="2" charset="0"/>
              </a:rPr>
              <a:t>Increase of </a:t>
            </a:r>
            <a:r>
              <a:rPr lang="en-US" sz="2800" dirty="0">
                <a:solidFill>
                  <a:srgbClr val="4770A1"/>
                </a:solidFill>
                <a:latin typeface="GeosansLight" pitchFamily="2" charset="0"/>
              </a:rPr>
              <a:t>user’s awareness </a:t>
            </a:r>
            <a:r>
              <a:rPr lang="en-US" sz="2800" b="0" dirty="0">
                <a:solidFill>
                  <a:schemeClr val="tx1"/>
                </a:solidFill>
                <a:latin typeface="GeosansLight" pitchFamily="2" charset="0"/>
              </a:rPr>
              <a:t>about water preservation and usage</a:t>
            </a:r>
          </a:p>
          <a:p>
            <a:pPr algn="just">
              <a:buClrTx/>
            </a:pPr>
            <a:endParaRPr lang="en-US" sz="2800" b="0" dirty="0">
              <a:solidFill>
                <a:schemeClr val="tx1"/>
              </a:solidFill>
              <a:latin typeface="GeosansLight" pitchFamily="2" charset="0"/>
            </a:endParaRPr>
          </a:p>
          <a:p>
            <a:pPr marL="285750" indent="-285750" algn="just">
              <a:buClrTx/>
              <a:buFont typeface="Arial" pitchFamily="34" charset="0"/>
              <a:buChar char="•"/>
            </a:pPr>
            <a:endParaRPr lang="en-US" sz="2800" dirty="0">
              <a:solidFill>
                <a:srgbClr val="4770A1"/>
              </a:solidFill>
              <a:latin typeface="GeosansLight" pitchFamily="2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it-IT" sz="2800" b="0" dirty="0">
              <a:solidFill>
                <a:schemeClr val="tx1"/>
              </a:solidFill>
              <a:latin typeface="GeosansLight" pitchFamily="2" charset="0"/>
            </a:endParaRPr>
          </a:p>
        </p:txBody>
      </p:sp>
      <p:pic>
        <p:nvPicPr>
          <p:cNvPr id="7" name="Picture 2" descr="C:\Users\dell\Dropbox\DOWSEE\CONCORSI\WKC11\images\6185saving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881660"/>
            <a:ext cx="2376264" cy="322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81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tteo\Desktop\routetomarket.jpg"/>
          <p:cNvPicPr>
            <a:picLocks noChangeAspect="1" noChangeArrowheads="1"/>
          </p:cNvPicPr>
          <p:nvPr/>
        </p:nvPicPr>
        <p:blipFill>
          <a:blip r:embed="rId2" cstate="print"/>
          <a:srcRect l="5000" t="3384" r="6468" b="9662"/>
          <a:stretch>
            <a:fillRect/>
          </a:stretch>
        </p:blipFill>
        <p:spPr bwMode="auto">
          <a:xfrm>
            <a:off x="5636171" y="1349722"/>
            <a:ext cx="3328317" cy="270913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>
                <a:latin typeface="GeosansLight" pitchFamily="2" charset="0"/>
              </a:rPr>
              <a:t>Business Model: Route to Market</a:t>
            </a:r>
            <a:endParaRPr lang="it-IT" b="1" dirty="0">
              <a:latin typeface="GeosansLigh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269" y="1349722"/>
            <a:ext cx="5261901" cy="2376264"/>
          </a:xfrm>
        </p:spPr>
        <p:txBody>
          <a:bodyPr>
            <a:noAutofit/>
          </a:bodyPr>
          <a:lstStyle/>
          <a:p>
            <a:pPr algn="just">
              <a:buNone/>
              <a:defRPr/>
            </a:pPr>
            <a:r>
              <a:rPr lang="it-IT" sz="1800" b="1" dirty="0" smtClean="0">
                <a:latin typeface="GeosansLight"/>
              </a:rPr>
              <a:t>Distribution</a:t>
            </a:r>
            <a:endParaRPr lang="en-US" sz="1800" b="1" dirty="0" smtClean="0">
              <a:latin typeface="GeosansLight"/>
            </a:endParaRPr>
          </a:p>
          <a:p>
            <a:pPr marL="171450" indent="-171450" algn="just">
              <a:defRPr/>
            </a:pPr>
            <a:r>
              <a:rPr lang="en-US" sz="1800" b="0" dirty="0" smtClean="0">
                <a:solidFill>
                  <a:srgbClr val="000000"/>
                </a:solidFill>
                <a:latin typeface="GeosansLight"/>
              </a:rPr>
              <a:t>In easily accessible markets, W-</a:t>
            </a:r>
            <a:r>
              <a:rPr lang="en-US" sz="1800" b="0" dirty="0" err="1" smtClean="0">
                <a:solidFill>
                  <a:srgbClr val="000000"/>
                </a:solidFill>
                <a:latin typeface="GeosansLight"/>
              </a:rPr>
              <a:t>MeMo</a:t>
            </a:r>
            <a:r>
              <a:rPr lang="en-US" sz="1800" b="0" dirty="0" smtClean="0">
                <a:solidFill>
                  <a:srgbClr val="000000"/>
                </a:solidFill>
                <a:latin typeface="GeosansLight"/>
              </a:rPr>
              <a:t> is </a:t>
            </a:r>
            <a:r>
              <a:rPr lang="en-US" sz="1800" b="0" dirty="0">
                <a:solidFill>
                  <a:srgbClr val="000000"/>
                </a:solidFill>
                <a:latin typeface="GeosansLight"/>
              </a:rPr>
              <a:t>directly sold to water </a:t>
            </a:r>
            <a:r>
              <a:rPr lang="en-US" sz="1800" b="0" dirty="0" smtClean="0">
                <a:solidFill>
                  <a:srgbClr val="000000"/>
                </a:solidFill>
                <a:latin typeface="GeosansLight"/>
              </a:rPr>
              <a:t>utilities, </a:t>
            </a:r>
            <a:r>
              <a:rPr lang="en-US" sz="1800" b="0" dirty="0" smtClean="0">
                <a:latin typeface="GeosansLight"/>
              </a:rPr>
              <a:t>in a complete product &amp; </a:t>
            </a:r>
            <a:r>
              <a:rPr lang="en-US" sz="1800" b="0" dirty="0">
                <a:latin typeface="GeosansLight"/>
              </a:rPr>
              <a:t>service </a:t>
            </a:r>
            <a:r>
              <a:rPr lang="en-US" sz="1800" b="0" dirty="0" smtClean="0">
                <a:latin typeface="GeosansLight"/>
              </a:rPr>
              <a:t>solution, consisting of W-</a:t>
            </a:r>
            <a:r>
              <a:rPr lang="en-US" sz="1800" b="0" dirty="0" err="1" smtClean="0">
                <a:latin typeface="GeosansLight"/>
              </a:rPr>
              <a:t>MeMo</a:t>
            </a:r>
            <a:r>
              <a:rPr lang="en-US" sz="1800" b="0" dirty="0" smtClean="0">
                <a:latin typeface="GeosansLight"/>
              </a:rPr>
              <a:t> </a:t>
            </a:r>
            <a:r>
              <a:rPr lang="en-US" sz="1800" b="0" dirty="0" smtClean="0">
                <a:solidFill>
                  <a:srgbClr val="000000"/>
                </a:solidFill>
                <a:latin typeface="GeosansLight"/>
              </a:rPr>
              <a:t>RF modules, gateways, installation, network deployment and web application.</a:t>
            </a:r>
          </a:p>
          <a:p>
            <a:pPr marL="171450" indent="-171450" algn="just">
              <a:defRPr/>
            </a:pPr>
            <a:r>
              <a:rPr lang="en-US" sz="1800" b="0" dirty="0" smtClean="0">
                <a:solidFill>
                  <a:srgbClr val="000000"/>
                </a:solidFill>
                <a:latin typeface="GeosansLight"/>
              </a:rPr>
              <a:t>In other markets, W-</a:t>
            </a:r>
            <a:r>
              <a:rPr lang="en-US" sz="1800" b="0" dirty="0" err="1" smtClean="0">
                <a:solidFill>
                  <a:srgbClr val="000000"/>
                </a:solidFill>
                <a:latin typeface="GeosansLight"/>
              </a:rPr>
              <a:t>MeMo</a:t>
            </a:r>
            <a:r>
              <a:rPr lang="en-US" sz="1800" b="0" dirty="0" smtClean="0">
                <a:solidFill>
                  <a:srgbClr val="000000"/>
                </a:solidFill>
                <a:latin typeface="GeosansLight"/>
              </a:rPr>
              <a:t> hardware components are separately sold to Meters Manufacturers </a:t>
            </a:r>
            <a:r>
              <a:rPr lang="it-IT" sz="1800" b="0" dirty="0" smtClean="0">
                <a:solidFill>
                  <a:srgbClr val="000000"/>
                </a:solidFill>
                <a:latin typeface="GeosansLight"/>
              </a:rPr>
              <a:t>and System </a:t>
            </a:r>
            <a:r>
              <a:rPr lang="en-US" sz="1800" b="0" dirty="0" smtClean="0">
                <a:solidFill>
                  <a:srgbClr val="000000"/>
                </a:solidFill>
                <a:latin typeface="GeosansLight"/>
              </a:rPr>
              <a:t>Integrators, which are left the possibility to perform independently the installation and the implementation of the ICT infrastructure. </a:t>
            </a:r>
          </a:p>
          <a:p>
            <a:pPr marL="171450" indent="-171450" algn="just">
              <a:defRPr/>
            </a:pPr>
            <a:endParaRPr lang="en-US" sz="1800" b="0" dirty="0" smtClean="0">
              <a:solidFill>
                <a:srgbClr val="000000"/>
              </a:solidFill>
              <a:latin typeface="GeosansLight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84655" y="3725986"/>
            <a:ext cx="8569325" cy="1202510"/>
          </a:xfrm>
          <a:prstGeom prst="rect">
            <a:avLst/>
          </a:prstGeom>
          <a:noFill/>
          <a:ln w="9360" cap="sq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l" eaLnBrk="1" hangingPunct="1">
              <a:buClrTx/>
              <a:buFontTx/>
              <a:buNone/>
              <a:defRPr/>
            </a:pPr>
            <a:r>
              <a:rPr lang="en-GB" b="1" dirty="0" smtClean="0">
                <a:solidFill>
                  <a:srgbClr val="000000"/>
                </a:solidFill>
                <a:latin typeface="GeosansLight"/>
              </a:rPr>
              <a:t>Supply</a:t>
            </a:r>
          </a:p>
          <a:p>
            <a:pPr marL="171450" indent="-171450" algn="l" eaLnBrk="1" hangingPunct="1"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latin typeface="GeosansLight"/>
              </a:rPr>
              <a:t>Hardware: </a:t>
            </a:r>
            <a:r>
              <a:rPr lang="it-IT" dirty="0" smtClean="0">
                <a:solidFill>
                  <a:srgbClr val="000000"/>
                </a:solidFill>
                <a:latin typeface="GeosansLight"/>
              </a:rPr>
              <a:t>Global </a:t>
            </a:r>
            <a:r>
              <a:rPr lang="en-US" dirty="0" smtClean="0">
                <a:solidFill>
                  <a:srgbClr val="000000"/>
                </a:solidFill>
                <a:latin typeface="GeosansLight"/>
              </a:rPr>
              <a:t>semiconductor design &amp; manufacturing companies that provide interesting and low-cost solutions (first W-</a:t>
            </a:r>
            <a:r>
              <a:rPr lang="en-US" dirty="0" err="1" smtClean="0">
                <a:solidFill>
                  <a:srgbClr val="000000"/>
                </a:solidFill>
                <a:latin typeface="GeosansLight"/>
              </a:rPr>
              <a:t>MeMo</a:t>
            </a:r>
            <a:r>
              <a:rPr lang="en-US" dirty="0" smtClean="0">
                <a:solidFill>
                  <a:srgbClr val="000000"/>
                </a:solidFill>
                <a:latin typeface="GeosansLight"/>
              </a:rPr>
              <a:t> prototype was realized with </a:t>
            </a:r>
            <a:r>
              <a:rPr lang="en-US" b="1" dirty="0" smtClean="0">
                <a:solidFill>
                  <a:srgbClr val="000000"/>
                </a:solidFill>
                <a:latin typeface="GeosansLight"/>
              </a:rPr>
              <a:t>Texas Instrument® </a:t>
            </a:r>
            <a:r>
              <a:rPr lang="en-US" dirty="0" smtClean="0">
                <a:solidFill>
                  <a:srgbClr val="000000"/>
                </a:solidFill>
                <a:latin typeface="GeosansLight"/>
              </a:rPr>
              <a:t>integrated circuits).</a:t>
            </a:r>
          </a:p>
          <a:p>
            <a:pPr marL="171450" indent="-171450" algn="l" eaLnBrk="1" hangingPunct="1"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latin typeface="GeosansLight"/>
              </a:rPr>
              <a:t>Water meter &amp; leakage detection: meter manufactures and companies that product flow sensors.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74022" y="5094138"/>
            <a:ext cx="8569325" cy="1756508"/>
          </a:xfrm>
          <a:prstGeom prst="rect">
            <a:avLst/>
          </a:prstGeom>
          <a:noFill/>
          <a:ln w="9360" cap="sq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l" eaLnBrk="1" hangingPunct="1">
              <a:buClrTx/>
              <a:buFontTx/>
              <a:buNone/>
              <a:defRPr/>
            </a:pPr>
            <a:r>
              <a:rPr lang="it-IT" b="1" dirty="0" smtClean="0">
                <a:solidFill>
                  <a:schemeClr val="tx1"/>
                </a:solidFill>
                <a:latin typeface="GeosansLight"/>
              </a:rPr>
              <a:t> Promotion</a:t>
            </a:r>
            <a:endParaRPr lang="en-US" b="1" dirty="0" smtClean="0">
              <a:solidFill>
                <a:schemeClr val="tx1"/>
              </a:solidFill>
              <a:latin typeface="GeosansLight"/>
            </a:endParaRPr>
          </a:p>
          <a:p>
            <a:pPr marL="171450" indent="-171450" algn="l" eaLnBrk="1" hangingPunct="1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GeosansLight"/>
              </a:rPr>
              <a:t>Taking part to trade </a:t>
            </a:r>
            <a:r>
              <a:rPr lang="en-US" dirty="0">
                <a:solidFill>
                  <a:srgbClr val="000000"/>
                </a:solidFill>
                <a:latin typeface="GeosansLight"/>
              </a:rPr>
              <a:t>fairs, national meetings, international </a:t>
            </a:r>
            <a:r>
              <a:rPr lang="en-US" dirty="0" smtClean="0">
                <a:solidFill>
                  <a:srgbClr val="000000"/>
                </a:solidFill>
                <a:latin typeface="GeosansLight"/>
              </a:rPr>
              <a:t>conferences</a:t>
            </a:r>
            <a:r>
              <a:rPr lang="en-US" dirty="0">
                <a:solidFill>
                  <a:srgbClr val="000000"/>
                </a:solidFill>
                <a:latin typeface="GeosansLight"/>
              </a:rPr>
              <a:t>, publication of scientific </a:t>
            </a:r>
            <a:r>
              <a:rPr lang="en-US" dirty="0" smtClean="0">
                <a:solidFill>
                  <a:srgbClr val="000000"/>
                </a:solidFill>
                <a:latin typeface="GeosansLight"/>
              </a:rPr>
              <a:t>articles.</a:t>
            </a:r>
            <a:endParaRPr lang="en-US" dirty="0">
              <a:solidFill>
                <a:srgbClr val="000000"/>
              </a:solidFill>
              <a:latin typeface="GeosansLight"/>
            </a:endParaRPr>
          </a:p>
          <a:p>
            <a:pPr marL="171450" indent="-171450" algn="l" eaLnBrk="1" hangingPunct="1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GeosansLight"/>
              </a:rPr>
              <a:t>Sponsoring events in the territories </a:t>
            </a:r>
            <a:r>
              <a:rPr lang="en-US" dirty="0" smtClean="0">
                <a:solidFill>
                  <a:srgbClr val="000000"/>
                </a:solidFill>
                <a:latin typeface="GeosansLight"/>
              </a:rPr>
              <a:t>which </a:t>
            </a:r>
            <a:r>
              <a:rPr lang="en-US" dirty="0">
                <a:solidFill>
                  <a:srgbClr val="000000"/>
                </a:solidFill>
                <a:latin typeface="GeosansLight"/>
              </a:rPr>
              <a:t>have </a:t>
            </a:r>
            <a:r>
              <a:rPr lang="en-US" dirty="0" smtClean="0">
                <a:solidFill>
                  <a:srgbClr val="000000"/>
                </a:solidFill>
                <a:latin typeface="GeosansLight"/>
              </a:rPr>
              <a:t>bought or </a:t>
            </a:r>
            <a:r>
              <a:rPr lang="en-US" dirty="0">
                <a:solidFill>
                  <a:srgbClr val="000000"/>
                </a:solidFill>
                <a:latin typeface="GeosansLight"/>
              </a:rPr>
              <a:t>intend to buy our technology.</a:t>
            </a:r>
          </a:p>
          <a:p>
            <a:pPr marL="171450" indent="-171450" algn="l" eaLnBrk="1" hangingPunct="1"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latin typeface="GeosansLight"/>
              </a:rPr>
              <a:t>Building a network of contacts among specialized engineering and construction companies.</a:t>
            </a:r>
          </a:p>
          <a:p>
            <a:pPr marL="171450" indent="-171450" algn="l" eaLnBrk="1" hangingPunct="1"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latin typeface="GeosansLight"/>
              </a:rPr>
              <a:t>Using </a:t>
            </a:r>
            <a:r>
              <a:rPr lang="en-GB" dirty="0">
                <a:solidFill>
                  <a:srgbClr val="000000"/>
                </a:solidFill>
                <a:latin typeface="GeosansLight"/>
              </a:rPr>
              <a:t>t</a:t>
            </a:r>
            <a:r>
              <a:rPr lang="en-GB" dirty="0" smtClean="0">
                <a:solidFill>
                  <a:srgbClr val="000000"/>
                </a:solidFill>
                <a:latin typeface="GeosansLight"/>
              </a:rPr>
              <a:t>argeted advertising (specialized magazines).</a:t>
            </a:r>
          </a:p>
          <a:p>
            <a:pPr marL="171450" indent="-171450" algn="l" eaLnBrk="1" hangingPunct="1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GeosansLight"/>
              </a:rPr>
              <a:t>Growing public awareness, local and national institutions’ interest.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59420" y="845666"/>
            <a:ext cx="8101012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l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 dirty="0" smtClean="0">
                <a:solidFill>
                  <a:srgbClr val="000000"/>
                </a:solidFill>
                <a:latin typeface="GeosansLight"/>
              </a:rPr>
              <a:t>DowSee goal </a:t>
            </a:r>
            <a:r>
              <a:rPr lang="it-IT" sz="2800" b="1" dirty="0" err="1" smtClean="0">
                <a:solidFill>
                  <a:srgbClr val="000000"/>
                </a:solidFill>
                <a:latin typeface="GeosansLight"/>
              </a:rPr>
              <a:t>is</a:t>
            </a:r>
            <a:r>
              <a:rPr lang="it-IT" sz="2800" b="1" dirty="0" smtClean="0">
                <a:solidFill>
                  <a:srgbClr val="000000"/>
                </a:solidFill>
                <a:latin typeface="GeosansLight"/>
              </a:rPr>
              <a:t> to </a:t>
            </a:r>
            <a:r>
              <a:rPr lang="it-IT" sz="2800" b="1" dirty="0" err="1" smtClean="0">
                <a:solidFill>
                  <a:srgbClr val="000000"/>
                </a:solidFill>
                <a:latin typeface="GeosansLight"/>
              </a:rPr>
              <a:t>provide</a:t>
            </a:r>
            <a:r>
              <a:rPr lang="it-IT" sz="2800" b="1" dirty="0" smtClean="0">
                <a:solidFill>
                  <a:srgbClr val="000000"/>
                </a:solidFill>
                <a:latin typeface="GeosansLight"/>
              </a:rPr>
              <a:t> </a:t>
            </a:r>
            <a:r>
              <a:rPr lang="it-IT" sz="2800" b="1" dirty="0">
                <a:solidFill>
                  <a:srgbClr val="000000"/>
                </a:solidFill>
                <a:latin typeface="GeosansLight"/>
              </a:rPr>
              <a:t>a fully ICT smart metering system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4A226E0D-04F2-4075-89F3-C5639AD09FA2}" type="slidenum">
              <a:rPr lang="it-IT" smtClean="0"/>
              <a:pPr algn="ctr"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532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err="1" smtClean="0"/>
              <a:t>Current</a:t>
            </a:r>
            <a:r>
              <a:rPr lang="it-IT" b="1" dirty="0" smtClean="0"/>
              <a:t> </a:t>
            </a:r>
            <a:r>
              <a:rPr lang="it-IT" b="1" dirty="0" err="1" smtClean="0"/>
              <a:t>Activities</a:t>
            </a:r>
            <a:r>
              <a:rPr lang="it-IT" b="1" dirty="0" smtClean="0"/>
              <a:t> </a:t>
            </a:r>
            <a:endParaRPr lang="it-IT" b="1" dirty="0"/>
          </a:p>
        </p:txBody>
      </p:sp>
      <p:sp>
        <p:nvSpPr>
          <p:cNvPr id="4" name="Text Placeholder 11"/>
          <p:cNvSpPr txBox="1">
            <a:spLocks/>
          </p:cNvSpPr>
          <p:nvPr/>
        </p:nvSpPr>
        <p:spPr>
          <a:xfrm>
            <a:off x="395536" y="792088"/>
            <a:ext cx="8496944" cy="603024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i="0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1" i="0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i="0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 fontAlgn="auto">
              <a:spcAft>
                <a:spcPts val="0"/>
              </a:spcAft>
              <a:buClrTx/>
              <a:buSzTx/>
            </a:pPr>
            <a:r>
              <a:rPr lang="en-US" sz="2400" b="0" dirty="0" smtClean="0">
                <a:latin typeface="GeosansLight" pitchFamily="2" charset="0"/>
              </a:rPr>
              <a:t>First prototype W-</a:t>
            </a:r>
            <a:r>
              <a:rPr lang="en-US" sz="2400" b="0" dirty="0" err="1" smtClean="0">
                <a:latin typeface="GeosansLight" pitchFamily="2" charset="0"/>
              </a:rPr>
              <a:t>MeMo</a:t>
            </a:r>
            <a:r>
              <a:rPr lang="en-US" sz="2400" b="0" dirty="0" smtClean="0">
                <a:latin typeface="GeosansLight" pitchFamily="2" charset="0"/>
              </a:rPr>
              <a:t> node + concentrator has been completed, together with preliminary version of the web platform and application, needed to store and access the collected data</a:t>
            </a:r>
          </a:p>
          <a:p>
            <a:pPr marL="285750" indent="-285750" algn="just" fontAlgn="auto">
              <a:spcAft>
                <a:spcPts val="0"/>
              </a:spcAft>
              <a:buClrTx/>
              <a:buSzTx/>
            </a:pPr>
            <a:r>
              <a:rPr lang="en-US" sz="2400" b="0" dirty="0" smtClean="0">
                <a:latin typeface="GeosansLight" pitchFamily="2" charset="0"/>
              </a:rPr>
              <a:t>Development of an Energy Harvesting technology suitable for the W-</a:t>
            </a:r>
            <a:r>
              <a:rPr lang="en-US" sz="2400" b="0" dirty="0" err="1" smtClean="0">
                <a:latin typeface="GeosansLight" pitchFamily="2" charset="0"/>
              </a:rPr>
              <a:t>MeMo</a:t>
            </a:r>
            <a:r>
              <a:rPr lang="en-US" sz="2400" b="0" dirty="0" smtClean="0">
                <a:latin typeface="GeosansLight" pitchFamily="2" charset="0"/>
              </a:rPr>
              <a:t> hardware platform + suitable energy and tasks management algorithms</a:t>
            </a:r>
          </a:p>
          <a:p>
            <a:pPr marL="285750" indent="-285750" algn="just" fontAlgn="auto">
              <a:spcAft>
                <a:spcPts val="0"/>
              </a:spcAft>
              <a:buClrTx/>
              <a:buSzTx/>
            </a:pPr>
            <a:r>
              <a:rPr lang="en-US" sz="2400" b="0" dirty="0" smtClean="0">
                <a:latin typeface="GeosansLight" pitchFamily="2" charset="0"/>
              </a:rPr>
              <a:t>Design and implementation of the W-</a:t>
            </a:r>
            <a:r>
              <a:rPr lang="en-US" sz="2400" b="0" dirty="0" err="1" smtClean="0">
                <a:latin typeface="GeosansLight" pitchFamily="2" charset="0"/>
              </a:rPr>
              <a:t>MeMo</a:t>
            </a:r>
            <a:r>
              <a:rPr lang="en-US" sz="2400" b="0" dirty="0" smtClean="0">
                <a:latin typeface="GeosansLight" pitchFamily="2" charset="0"/>
              </a:rPr>
              <a:t> architecture (</a:t>
            </a:r>
            <a:r>
              <a:rPr lang="en-US" sz="2400" b="0" dirty="0" err="1" smtClean="0">
                <a:latin typeface="GeosansLight" pitchFamily="2" charset="0"/>
              </a:rPr>
              <a:t>wM</a:t>
            </a:r>
            <a:r>
              <a:rPr lang="en-US" sz="2400" b="0" dirty="0" smtClean="0">
                <a:latin typeface="GeosansLight" pitchFamily="2" charset="0"/>
              </a:rPr>
              <a:t>-Bus stack completion, channel access strategies, node management policies at the concentrator)</a:t>
            </a:r>
          </a:p>
          <a:p>
            <a:pPr marL="285750" indent="-285750" algn="just" fontAlgn="auto">
              <a:spcAft>
                <a:spcPts val="0"/>
              </a:spcAft>
              <a:buClrTx/>
              <a:buSzTx/>
            </a:pPr>
            <a:r>
              <a:rPr lang="en-US" sz="2400" b="0" dirty="0" smtClean="0">
                <a:latin typeface="GeosansLight" pitchFamily="2" charset="0"/>
              </a:rPr>
              <a:t>Design and implementation of several communication interfaces for the concentrator (besides </a:t>
            </a:r>
            <a:r>
              <a:rPr lang="en-US" sz="2400" b="0" dirty="0" err="1" smtClean="0">
                <a:latin typeface="GeosansLight" pitchFamily="2" charset="0"/>
              </a:rPr>
              <a:t>wM</a:t>
            </a:r>
            <a:r>
              <a:rPr lang="en-US" sz="2400" b="0" dirty="0" smtClean="0">
                <a:latin typeface="GeosansLight" pitchFamily="2" charset="0"/>
              </a:rPr>
              <a:t>-Bus/GPRS, Wi-Fi, PLC)</a:t>
            </a:r>
          </a:p>
          <a:p>
            <a:pPr marL="285750" indent="-285750" algn="just" fontAlgn="auto">
              <a:spcAft>
                <a:spcPts val="0"/>
              </a:spcAft>
              <a:buClrTx/>
              <a:buSzTx/>
            </a:pPr>
            <a:r>
              <a:rPr lang="en-US" sz="2400" b="0" dirty="0" smtClean="0">
                <a:latin typeface="GeosansLight" pitchFamily="2" charset="0"/>
              </a:rPr>
              <a:t>Design of a remote management protocol to dynamically and remotely configure the network from the Utility control center</a:t>
            </a:r>
          </a:p>
          <a:p>
            <a:pPr marL="285750" indent="-285750" algn="just" fontAlgn="auto">
              <a:spcAft>
                <a:spcPts val="0"/>
              </a:spcAft>
              <a:buClrTx/>
              <a:buSzTx/>
            </a:pPr>
            <a:r>
              <a:rPr lang="en-US" sz="2400" b="0" dirty="0">
                <a:latin typeface="GeosansLight" pitchFamily="2" charset="0"/>
              </a:rPr>
              <a:t>First market campaign to contact local Utilities, and companies potentially interested to B2B partnerships</a:t>
            </a:r>
          </a:p>
          <a:p>
            <a:pPr marL="285750" indent="-285750" algn="just" fontAlgn="auto">
              <a:spcAft>
                <a:spcPts val="0"/>
              </a:spcAft>
              <a:buClrTx/>
              <a:buSzTx/>
            </a:pPr>
            <a:r>
              <a:rPr lang="en-US" sz="2400" b="0" dirty="0">
                <a:latin typeface="GeosansLight" pitchFamily="2" charset="0"/>
              </a:rPr>
              <a:t>Scouting of opportunities </a:t>
            </a:r>
            <a:r>
              <a:rPr lang="en-US" sz="2400" b="0" dirty="0" smtClean="0">
                <a:latin typeface="GeosansLight" pitchFamily="2" charset="0"/>
              </a:rPr>
              <a:t>for Industrial </a:t>
            </a:r>
            <a:r>
              <a:rPr lang="en-US" sz="2400" b="0" dirty="0">
                <a:latin typeface="GeosansLight" pitchFamily="2" charset="0"/>
              </a:rPr>
              <a:t>R&amp;D funded Projects</a:t>
            </a:r>
          </a:p>
          <a:p>
            <a:pPr marL="285750" indent="-285750" algn="just" fontAlgn="auto">
              <a:spcAft>
                <a:spcPts val="0"/>
              </a:spcAft>
              <a:buClrTx/>
              <a:buSzTx/>
            </a:pPr>
            <a:r>
              <a:rPr lang="en-US" sz="2400" b="0" dirty="0">
                <a:latin typeface="GeosansLight" pitchFamily="2" charset="0"/>
              </a:rPr>
              <a:t>Scouting of “parallel” potential markets (heat metering, power &amp; energy field</a:t>
            </a:r>
            <a:r>
              <a:rPr lang="en-US" sz="2400" b="0" dirty="0" smtClean="0">
                <a:latin typeface="GeosansLight" pitchFamily="2" charset="0"/>
              </a:rPr>
              <a:t>)</a:t>
            </a:r>
            <a:endParaRPr lang="en-US" sz="2400" b="0" dirty="0">
              <a:latin typeface="Geosans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36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/>
              <a:t>Video</a:t>
            </a:r>
            <a:endParaRPr lang="it-IT" b="1" dirty="0"/>
          </a:p>
        </p:txBody>
      </p:sp>
      <p:sp>
        <p:nvSpPr>
          <p:cNvPr id="4" name="Text Placeholder 11"/>
          <p:cNvSpPr txBox="1">
            <a:spLocks/>
          </p:cNvSpPr>
          <p:nvPr/>
        </p:nvSpPr>
        <p:spPr>
          <a:xfrm>
            <a:off x="395536" y="989683"/>
            <a:ext cx="8496944" cy="194421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i="0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1" i="0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i="0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 fontAlgn="auto">
              <a:spcAft>
                <a:spcPts val="0"/>
              </a:spcAft>
              <a:buClrTx/>
              <a:buSzTx/>
            </a:pPr>
            <a:endParaRPr lang="en-US" sz="2800" b="0" dirty="0" smtClean="0">
              <a:latin typeface="GeosansLight" pitchFamily="2" charset="0"/>
            </a:endParaRPr>
          </a:p>
        </p:txBody>
      </p:sp>
      <p:pic>
        <p:nvPicPr>
          <p:cNvPr id="3" name="wMeM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9512" y="1133699"/>
            <a:ext cx="8704966" cy="489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8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/>
              <a:t>Publications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just"/>
            <a:r>
              <a:rPr lang="it-IT" sz="4000" dirty="0" smtClean="0">
                <a:latin typeface="GeosansLight" pitchFamily="2" charset="0"/>
                <a:ea typeface="+mj-ea"/>
                <a:cs typeface="+mj-cs"/>
              </a:rPr>
              <a:t>M. </a:t>
            </a:r>
            <a:r>
              <a:rPr lang="it-IT" sz="4000" dirty="0">
                <a:latin typeface="GeosansLight" pitchFamily="2" charset="0"/>
                <a:ea typeface="+mj-ea"/>
                <a:cs typeface="+mj-cs"/>
              </a:rPr>
              <a:t>Mencarelli, </a:t>
            </a:r>
            <a:r>
              <a:rPr lang="it-IT" sz="4000" dirty="0" smtClean="0">
                <a:latin typeface="GeosansLight" pitchFamily="2" charset="0"/>
                <a:ea typeface="+mj-ea"/>
                <a:cs typeface="+mj-cs"/>
              </a:rPr>
              <a:t>M. </a:t>
            </a:r>
            <a:r>
              <a:rPr lang="it-IT" sz="4000" dirty="0">
                <a:latin typeface="GeosansLight" pitchFamily="2" charset="0"/>
                <a:ea typeface="+mj-ea"/>
                <a:cs typeface="+mj-cs"/>
              </a:rPr>
              <a:t>Pizzichini, </a:t>
            </a:r>
            <a:r>
              <a:rPr lang="it-IT" sz="4000" dirty="0" smtClean="0">
                <a:latin typeface="GeosansLight" pitchFamily="2" charset="0"/>
                <a:ea typeface="+mj-ea"/>
                <a:cs typeface="+mj-cs"/>
              </a:rPr>
              <a:t>L. </a:t>
            </a:r>
            <a:r>
              <a:rPr lang="it-IT" sz="4000" dirty="0">
                <a:latin typeface="GeosansLight" pitchFamily="2" charset="0"/>
                <a:ea typeface="+mj-ea"/>
                <a:cs typeface="+mj-cs"/>
              </a:rPr>
              <a:t>Gabrielli, </a:t>
            </a:r>
            <a:r>
              <a:rPr lang="it-IT" sz="4000" dirty="0" smtClean="0">
                <a:latin typeface="GeosansLight" pitchFamily="2" charset="0"/>
                <a:ea typeface="+mj-ea"/>
                <a:cs typeface="+mj-cs"/>
              </a:rPr>
              <a:t>S. </a:t>
            </a:r>
            <a:r>
              <a:rPr lang="it-IT" sz="4000" dirty="0" err="1">
                <a:latin typeface="GeosansLight" pitchFamily="2" charset="0"/>
                <a:ea typeface="+mj-ea"/>
                <a:cs typeface="+mj-cs"/>
              </a:rPr>
              <a:t>Spinsante</a:t>
            </a:r>
            <a:r>
              <a:rPr lang="it-IT" sz="4000" dirty="0">
                <a:latin typeface="GeosansLight" pitchFamily="2" charset="0"/>
                <a:ea typeface="+mj-ea"/>
                <a:cs typeface="+mj-cs"/>
              </a:rPr>
              <a:t>, </a:t>
            </a:r>
            <a:r>
              <a:rPr lang="it-IT" sz="4000" dirty="0" smtClean="0">
                <a:latin typeface="GeosansLight" pitchFamily="2" charset="0"/>
                <a:ea typeface="+mj-ea"/>
                <a:cs typeface="+mj-cs"/>
              </a:rPr>
              <a:t>S. </a:t>
            </a:r>
            <a:r>
              <a:rPr lang="it-IT" sz="4000" dirty="0" err="1" smtClean="0">
                <a:latin typeface="GeosansLight" pitchFamily="2" charset="0"/>
                <a:ea typeface="+mj-ea"/>
                <a:cs typeface="+mj-cs"/>
              </a:rPr>
              <a:t>Squartini</a:t>
            </a:r>
            <a:r>
              <a:rPr lang="it-IT" sz="4000" dirty="0">
                <a:latin typeface="GeosansLight" pitchFamily="2" charset="0"/>
                <a:ea typeface="+mj-ea"/>
                <a:cs typeface="+mj-cs"/>
              </a:rPr>
              <a:t>. </a:t>
            </a:r>
            <a:r>
              <a:rPr lang="en-US" sz="4000" dirty="0">
                <a:latin typeface="GeosansLight" pitchFamily="2" charset="0"/>
                <a:ea typeface="+mj-ea"/>
                <a:cs typeface="+mj-cs"/>
              </a:rPr>
              <a:t>“Self-Powered Sensor Networks for Water Grids: Challenges and Preliminary Evaluations”, </a:t>
            </a:r>
            <a:r>
              <a:rPr lang="en-US" sz="4000" i="1" dirty="0">
                <a:latin typeface="GeosansLight" pitchFamily="2" charset="0"/>
                <a:ea typeface="+mj-ea"/>
                <a:cs typeface="+mj-cs"/>
              </a:rPr>
              <a:t>Cyber Journals: Multidisciplinary Journals in Science and Technology, Journal of Selected Areas in Telecommunications (JSAT), </a:t>
            </a:r>
            <a:r>
              <a:rPr lang="en-US" sz="4000" dirty="0">
                <a:latin typeface="GeosansLight" pitchFamily="2" charset="0"/>
                <a:ea typeface="+mj-ea"/>
                <a:cs typeface="+mj-cs"/>
              </a:rPr>
              <a:t>October Edition, 2012</a:t>
            </a:r>
            <a:endParaRPr lang="it-IT" sz="4000" dirty="0">
              <a:latin typeface="GeosansLight" pitchFamily="2" charset="0"/>
              <a:ea typeface="+mj-ea"/>
              <a:cs typeface="+mj-cs"/>
            </a:endParaRPr>
          </a:p>
          <a:p>
            <a:pPr algn="just"/>
            <a:r>
              <a:rPr lang="en-US" sz="4000" dirty="0">
                <a:latin typeface="GeosansLight" pitchFamily="2" charset="0"/>
                <a:ea typeface="+mj-ea"/>
                <a:cs typeface="+mj-cs"/>
              </a:rPr>
              <a:t>S. </a:t>
            </a:r>
            <a:r>
              <a:rPr lang="en-US" sz="4000" dirty="0" err="1">
                <a:latin typeface="GeosansLight" pitchFamily="2" charset="0"/>
                <a:ea typeface="+mj-ea"/>
                <a:cs typeface="+mj-cs"/>
              </a:rPr>
              <a:t>Squartini</a:t>
            </a:r>
            <a:r>
              <a:rPr lang="en-US" sz="4000" dirty="0">
                <a:latin typeface="GeosansLight" pitchFamily="2" charset="0"/>
                <a:ea typeface="+mj-ea"/>
                <a:cs typeface="+mj-cs"/>
              </a:rPr>
              <a:t>, L. </a:t>
            </a:r>
            <a:r>
              <a:rPr lang="en-US" sz="4000" dirty="0" err="1">
                <a:latin typeface="GeosansLight" pitchFamily="2" charset="0"/>
                <a:ea typeface="+mj-ea"/>
                <a:cs typeface="+mj-cs"/>
              </a:rPr>
              <a:t>Gabrielli</a:t>
            </a:r>
            <a:r>
              <a:rPr lang="en-US" sz="4000" dirty="0">
                <a:latin typeface="GeosansLight" pitchFamily="2" charset="0"/>
                <a:ea typeface="+mj-ea"/>
                <a:cs typeface="+mj-cs"/>
              </a:rPr>
              <a:t>, M. </a:t>
            </a:r>
            <a:r>
              <a:rPr lang="en-US" sz="4000" dirty="0" err="1">
                <a:latin typeface="GeosansLight" pitchFamily="2" charset="0"/>
                <a:ea typeface="+mj-ea"/>
                <a:cs typeface="+mj-cs"/>
              </a:rPr>
              <a:t>Mencarelli</a:t>
            </a:r>
            <a:r>
              <a:rPr lang="en-US" sz="4000" dirty="0">
                <a:latin typeface="GeosansLight" pitchFamily="2" charset="0"/>
                <a:ea typeface="+mj-ea"/>
                <a:cs typeface="+mj-cs"/>
              </a:rPr>
              <a:t>, M. </a:t>
            </a:r>
            <a:r>
              <a:rPr lang="en-US" sz="4000" dirty="0" err="1">
                <a:latin typeface="GeosansLight" pitchFamily="2" charset="0"/>
                <a:ea typeface="+mj-ea"/>
                <a:cs typeface="+mj-cs"/>
              </a:rPr>
              <a:t>Pizzichini</a:t>
            </a:r>
            <a:r>
              <a:rPr lang="en-US" sz="4000" dirty="0">
                <a:latin typeface="GeosansLight" pitchFamily="2" charset="0"/>
                <a:ea typeface="+mj-ea"/>
                <a:cs typeface="+mj-cs"/>
              </a:rPr>
              <a:t>, S. </a:t>
            </a:r>
            <a:r>
              <a:rPr lang="en-US" sz="4000" dirty="0" err="1">
                <a:latin typeface="GeosansLight" pitchFamily="2" charset="0"/>
                <a:ea typeface="+mj-ea"/>
                <a:cs typeface="+mj-cs"/>
              </a:rPr>
              <a:t>Spinsante</a:t>
            </a:r>
            <a:r>
              <a:rPr lang="en-US" sz="4000" dirty="0">
                <a:latin typeface="GeosansLight" pitchFamily="2" charset="0"/>
                <a:ea typeface="+mj-ea"/>
                <a:cs typeface="+mj-cs"/>
              </a:rPr>
              <a:t>, F. Piazza, “Wireless M-Bus Sensor Nodes in Smart Water Grids: the Energy Issue,” </a:t>
            </a:r>
            <a:r>
              <a:rPr lang="en-US" sz="4000" i="1" dirty="0">
                <a:latin typeface="GeosansLight" pitchFamily="2" charset="0"/>
                <a:ea typeface="+mj-ea"/>
                <a:cs typeface="+mj-cs"/>
              </a:rPr>
              <a:t>Proc. Of International Conference on Intelligent Control and Information Processing (ICICIP 2013)</a:t>
            </a:r>
            <a:r>
              <a:rPr lang="en-US" sz="4000" dirty="0">
                <a:latin typeface="GeosansLight" pitchFamily="2" charset="0"/>
                <a:ea typeface="+mj-ea"/>
                <a:cs typeface="+mj-cs"/>
              </a:rPr>
              <a:t>, Beijing, China, June 9-11, 2013.</a:t>
            </a:r>
            <a:endParaRPr lang="it-IT" sz="4000" dirty="0">
              <a:latin typeface="GeosansLight" pitchFamily="2" charset="0"/>
              <a:ea typeface="+mj-ea"/>
              <a:cs typeface="+mj-cs"/>
            </a:endParaRPr>
          </a:p>
          <a:p>
            <a:pPr algn="just"/>
            <a:r>
              <a:rPr lang="en-US" sz="4000" dirty="0">
                <a:latin typeface="GeosansLight" pitchFamily="2" charset="0"/>
                <a:ea typeface="+mj-ea"/>
                <a:cs typeface="+mj-cs"/>
              </a:rPr>
              <a:t>S. </a:t>
            </a:r>
            <a:r>
              <a:rPr lang="en-US" sz="4000" dirty="0" err="1">
                <a:latin typeface="GeosansLight" pitchFamily="2" charset="0"/>
                <a:ea typeface="+mj-ea"/>
                <a:cs typeface="+mj-cs"/>
              </a:rPr>
              <a:t>Spinsante</a:t>
            </a:r>
            <a:r>
              <a:rPr lang="en-US" sz="4000" dirty="0">
                <a:latin typeface="GeosansLight" pitchFamily="2" charset="0"/>
                <a:ea typeface="+mj-ea"/>
                <a:cs typeface="+mj-cs"/>
              </a:rPr>
              <a:t>, M. </a:t>
            </a:r>
            <a:r>
              <a:rPr lang="en-US" sz="4000" dirty="0" err="1">
                <a:latin typeface="GeosansLight" pitchFamily="2" charset="0"/>
                <a:ea typeface="+mj-ea"/>
                <a:cs typeface="+mj-cs"/>
              </a:rPr>
              <a:t>Pizzichini</a:t>
            </a:r>
            <a:r>
              <a:rPr lang="en-US" sz="4000" dirty="0">
                <a:latin typeface="GeosansLight" pitchFamily="2" charset="0"/>
                <a:ea typeface="+mj-ea"/>
                <a:cs typeface="+mj-cs"/>
              </a:rPr>
              <a:t>, M. </a:t>
            </a:r>
            <a:r>
              <a:rPr lang="en-US" sz="4000" dirty="0" err="1">
                <a:latin typeface="GeosansLight" pitchFamily="2" charset="0"/>
                <a:ea typeface="+mj-ea"/>
                <a:cs typeface="+mj-cs"/>
              </a:rPr>
              <a:t>Mencarelli</a:t>
            </a:r>
            <a:r>
              <a:rPr lang="en-US" sz="4000" dirty="0">
                <a:latin typeface="GeosansLight" pitchFamily="2" charset="0"/>
                <a:ea typeface="+mj-ea"/>
                <a:cs typeface="+mj-cs"/>
              </a:rPr>
              <a:t>, S. </a:t>
            </a:r>
            <a:r>
              <a:rPr lang="en-US" sz="4000" dirty="0" err="1">
                <a:latin typeface="GeosansLight" pitchFamily="2" charset="0"/>
                <a:ea typeface="+mj-ea"/>
                <a:cs typeface="+mj-cs"/>
              </a:rPr>
              <a:t>Squartini</a:t>
            </a:r>
            <a:r>
              <a:rPr lang="en-US" sz="4000" dirty="0">
                <a:latin typeface="GeosansLight" pitchFamily="2" charset="0"/>
                <a:ea typeface="+mj-ea"/>
                <a:cs typeface="+mj-cs"/>
              </a:rPr>
              <a:t>, E. </a:t>
            </a:r>
            <a:r>
              <a:rPr lang="en-US" sz="4000" dirty="0" err="1">
                <a:latin typeface="GeosansLight" pitchFamily="2" charset="0"/>
                <a:ea typeface="+mj-ea"/>
                <a:cs typeface="+mj-cs"/>
              </a:rPr>
              <a:t>Gambi</a:t>
            </a:r>
            <a:r>
              <a:rPr lang="en-US" sz="4000" dirty="0">
                <a:latin typeface="GeosansLight" pitchFamily="2" charset="0"/>
                <a:ea typeface="+mj-ea"/>
                <a:cs typeface="+mj-cs"/>
              </a:rPr>
              <a:t>, “Evaluation of the Wireless M-Bus Standard for Future Smart Water Grids,” </a:t>
            </a:r>
            <a:r>
              <a:rPr lang="en-US" sz="4000" i="1" dirty="0">
                <a:latin typeface="GeosansLight" pitchFamily="2" charset="0"/>
                <a:ea typeface="+mj-ea"/>
                <a:cs typeface="+mj-cs"/>
              </a:rPr>
              <a:t>Proc. Of IEEE International Wireless Communications and Mobile Computing Conference (IWCMC) 2013</a:t>
            </a:r>
            <a:r>
              <a:rPr lang="en-US" sz="4000" dirty="0">
                <a:latin typeface="GeosansLight" pitchFamily="2" charset="0"/>
                <a:ea typeface="+mj-ea"/>
                <a:cs typeface="+mj-cs"/>
              </a:rPr>
              <a:t>, July 1-5, 2013, Cagliari, Sardinia, Italy.</a:t>
            </a:r>
            <a:endParaRPr lang="it-IT" sz="4000" dirty="0">
              <a:latin typeface="GeosansLight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3746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err="1" smtClean="0"/>
              <a:t>Contact</a:t>
            </a:r>
            <a:r>
              <a:rPr lang="it-IT" b="1" dirty="0" smtClean="0"/>
              <a:t> </a:t>
            </a:r>
            <a:r>
              <a:rPr lang="it-IT" b="1" dirty="0" err="1"/>
              <a:t>u</a:t>
            </a:r>
            <a:r>
              <a:rPr lang="it-IT" b="1" dirty="0" err="1" smtClean="0"/>
              <a:t>s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03648" y="1178825"/>
            <a:ext cx="3240360" cy="15841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800" dirty="0" err="1" smtClean="0">
                <a:latin typeface="GeosansLight" pitchFamily="2" charset="0"/>
              </a:rPr>
              <a:t>DowSee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dirty="0" err="1" smtClean="0">
                <a:latin typeface="GeosansLight" pitchFamily="2" charset="0"/>
              </a:rPr>
              <a:t>Srl</a:t>
            </a:r>
            <a:endParaRPr lang="it-IT" sz="2800" dirty="0" smtClean="0">
              <a:latin typeface="GeosansLight" pitchFamily="2" charset="0"/>
            </a:endParaRPr>
          </a:p>
          <a:p>
            <a:pPr marL="0" indent="0">
              <a:buNone/>
            </a:pPr>
            <a:r>
              <a:rPr lang="it-IT" sz="2800" dirty="0" smtClean="0">
                <a:latin typeface="GeosansLight" pitchFamily="2" charset="0"/>
              </a:rPr>
              <a:t>Via E. Natali 14, 60044</a:t>
            </a:r>
          </a:p>
          <a:p>
            <a:pPr marL="0" indent="0">
              <a:buNone/>
            </a:pPr>
            <a:r>
              <a:rPr lang="it-IT" sz="2800" dirty="0" smtClean="0">
                <a:latin typeface="GeosansLight" pitchFamily="2" charset="0"/>
              </a:rPr>
              <a:t>Fabriano (AN) - ITALY</a:t>
            </a:r>
          </a:p>
        </p:txBody>
      </p:sp>
      <p:pic>
        <p:nvPicPr>
          <p:cNvPr id="7170" name="Picture 2" descr="http://www.dowsee.it/imgs/_LOGO_DOWSEE_LIGHT_400px_COVERFL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616" y="1141345"/>
            <a:ext cx="2376264" cy="178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7524328" y="6281366"/>
            <a:ext cx="1584176" cy="715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403648" y="3509962"/>
            <a:ext cx="68407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it-IT" sz="4000" dirty="0" smtClean="0">
                <a:solidFill>
                  <a:schemeClr val="tx1"/>
                </a:solidFill>
                <a:latin typeface="GeosansLight" pitchFamily="2" charset="0"/>
              </a:rPr>
              <a:t>Web:		</a:t>
            </a:r>
            <a:r>
              <a:rPr lang="it-IT" sz="4000" dirty="0" smtClean="0">
                <a:solidFill>
                  <a:schemeClr val="tx1"/>
                </a:solidFill>
                <a:latin typeface="GeosansLight" pitchFamily="2" charset="0"/>
                <a:hlinkClick r:id="rId3"/>
              </a:rPr>
              <a:t>www.dowsee.it</a:t>
            </a:r>
            <a:endParaRPr lang="it-IT" sz="4000" dirty="0">
              <a:solidFill>
                <a:schemeClr val="tx1"/>
              </a:solidFill>
              <a:latin typeface="GeosansLight" pitchFamily="2" charset="0"/>
            </a:endParaRPr>
          </a:p>
          <a:p>
            <a:pPr marL="0" indent="0" algn="just">
              <a:buNone/>
            </a:pPr>
            <a:r>
              <a:rPr lang="it-IT" sz="4000" dirty="0" smtClean="0">
                <a:solidFill>
                  <a:schemeClr val="tx1"/>
                </a:solidFill>
                <a:latin typeface="GeosansLight" pitchFamily="2" charset="0"/>
              </a:rPr>
              <a:t>E-mail:	</a:t>
            </a:r>
            <a:r>
              <a:rPr lang="it-IT" sz="4000" dirty="0" smtClean="0">
                <a:solidFill>
                  <a:schemeClr val="tx1"/>
                </a:solidFill>
                <a:latin typeface="GeosansLight" pitchFamily="2" charset="0"/>
                <a:hlinkClick r:id="rId4"/>
              </a:rPr>
              <a:t>info@dowsee.it</a:t>
            </a:r>
            <a:endParaRPr lang="it-IT" sz="4000" dirty="0">
              <a:solidFill>
                <a:schemeClr val="tx1"/>
              </a:solidFill>
              <a:latin typeface="GeosansLight" pitchFamily="2" charset="0"/>
            </a:endParaRPr>
          </a:p>
          <a:p>
            <a:pPr marL="0" indent="0" algn="just">
              <a:buNone/>
            </a:pPr>
            <a:r>
              <a:rPr lang="it-IT" sz="4000" dirty="0">
                <a:solidFill>
                  <a:schemeClr val="tx1"/>
                </a:solidFill>
                <a:latin typeface="GeosansLight" pitchFamily="2" charset="0"/>
              </a:rPr>
              <a:t>Phone: </a:t>
            </a:r>
            <a:r>
              <a:rPr lang="it-IT" sz="4000" dirty="0" smtClean="0">
                <a:solidFill>
                  <a:schemeClr val="tx1"/>
                </a:solidFill>
                <a:latin typeface="GeosansLight" pitchFamily="2" charset="0"/>
              </a:rPr>
              <a:t>	+39 333-4673335 </a:t>
            </a:r>
            <a:r>
              <a:rPr lang="it-IT" sz="4000" dirty="0">
                <a:solidFill>
                  <a:schemeClr val="tx1"/>
                </a:solidFill>
                <a:latin typeface="GeosansLight" pitchFamily="2" charset="0"/>
              </a:rPr>
              <a:t>(L. Gabrielli)</a:t>
            </a:r>
          </a:p>
          <a:p>
            <a:pPr marL="0" indent="0" algn="just">
              <a:buNone/>
            </a:pPr>
            <a:r>
              <a:rPr lang="it-IT" sz="4000" dirty="0" smtClean="0">
                <a:solidFill>
                  <a:schemeClr val="tx1"/>
                </a:solidFill>
                <a:latin typeface="GeosansLight" pitchFamily="2" charset="0"/>
              </a:rPr>
              <a:t>			+39 392-2928614 </a:t>
            </a:r>
            <a:r>
              <a:rPr lang="it-IT" sz="4000" dirty="0">
                <a:solidFill>
                  <a:schemeClr val="tx1"/>
                </a:solidFill>
                <a:latin typeface="GeosansLight" pitchFamily="2" charset="0"/>
              </a:rPr>
              <a:t>(S. </a:t>
            </a:r>
            <a:r>
              <a:rPr lang="it-IT" sz="4000" dirty="0" err="1">
                <a:solidFill>
                  <a:schemeClr val="tx1"/>
                </a:solidFill>
                <a:latin typeface="GeosansLight" pitchFamily="2" charset="0"/>
              </a:rPr>
              <a:t>Spinsante</a:t>
            </a:r>
            <a:r>
              <a:rPr lang="it-IT" sz="4000" dirty="0" smtClean="0">
                <a:solidFill>
                  <a:schemeClr val="tx1"/>
                </a:solidFill>
                <a:latin typeface="GeosansLight" pitchFamily="2" charset="0"/>
              </a:rPr>
              <a:t>)</a:t>
            </a:r>
          </a:p>
          <a:p>
            <a:pPr marL="0" indent="0" algn="just">
              <a:buNone/>
            </a:pPr>
            <a:r>
              <a:rPr lang="it-IT" sz="4000" dirty="0" smtClean="0">
                <a:solidFill>
                  <a:schemeClr val="tx1"/>
                </a:solidFill>
                <a:latin typeface="GeosansLight" pitchFamily="2" charset="0"/>
              </a:rPr>
              <a:t>			+39 328-8413154 (S. </a:t>
            </a:r>
            <a:r>
              <a:rPr lang="it-IT" sz="4000" dirty="0" err="1" smtClean="0">
                <a:solidFill>
                  <a:schemeClr val="tx1"/>
                </a:solidFill>
                <a:latin typeface="GeosansLight" pitchFamily="2" charset="0"/>
              </a:rPr>
              <a:t>Squartini</a:t>
            </a:r>
            <a:r>
              <a:rPr lang="it-IT" sz="4000" dirty="0" smtClean="0">
                <a:solidFill>
                  <a:schemeClr val="tx1"/>
                </a:solidFill>
                <a:latin typeface="GeosansLight" pitchFamily="2" charset="0"/>
              </a:rPr>
              <a:t>)</a:t>
            </a:r>
            <a:endParaRPr lang="it-IT" sz="4000" dirty="0">
              <a:solidFill>
                <a:schemeClr val="tx1"/>
              </a:solidFill>
              <a:latin typeface="Geosans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2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/>
              <a:t>W-</a:t>
            </a:r>
            <a:r>
              <a:rPr lang="it-IT" b="1" dirty="0" err="1" smtClean="0"/>
              <a:t>MeMo</a:t>
            </a:r>
            <a:r>
              <a:rPr lang="it-IT" b="1" dirty="0" smtClean="0"/>
              <a:t> by </a:t>
            </a:r>
            <a:r>
              <a:rPr lang="it-IT" b="1" dirty="0" err="1" smtClean="0"/>
              <a:t>DowSee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6600" b="1" dirty="0" err="1" smtClean="0">
                <a:solidFill>
                  <a:schemeClr val="tx2">
                    <a:lumMod val="75000"/>
                  </a:schemeClr>
                </a:solidFill>
                <a:latin typeface="GeosansLight"/>
              </a:rPr>
              <a:t>Thanks</a:t>
            </a:r>
            <a:r>
              <a:rPr lang="it-IT" sz="6600" b="1" dirty="0" smtClean="0">
                <a:solidFill>
                  <a:schemeClr val="tx2">
                    <a:lumMod val="75000"/>
                  </a:schemeClr>
                </a:solidFill>
                <a:latin typeface="GeosansLight"/>
              </a:rPr>
              <a:t> for </a:t>
            </a:r>
            <a:r>
              <a:rPr lang="it-IT" sz="6600" b="1" dirty="0" err="1" smtClean="0">
                <a:solidFill>
                  <a:schemeClr val="tx2">
                    <a:lumMod val="75000"/>
                  </a:schemeClr>
                </a:solidFill>
                <a:latin typeface="GeosansLight"/>
              </a:rPr>
              <a:t>your</a:t>
            </a:r>
            <a:endParaRPr lang="it-IT" sz="6600" b="1" dirty="0" smtClean="0">
              <a:solidFill>
                <a:schemeClr val="tx2">
                  <a:lumMod val="75000"/>
                </a:schemeClr>
              </a:solidFill>
              <a:latin typeface="GeosansLight"/>
            </a:endParaRPr>
          </a:p>
          <a:p>
            <a:pPr marL="0" indent="0" algn="ctr">
              <a:buNone/>
            </a:pPr>
            <a:r>
              <a:rPr lang="it-IT" sz="6600" b="1" dirty="0" err="1" smtClean="0">
                <a:solidFill>
                  <a:schemeClr val="tx2">
                    <a:lumMod val="75000"/>
                  </a:schemeClr>
                </a:solidFill>
                <a:latin typeface="GeosansLight"/>
              </a:rPr>
              <a:t>attention</a:t>
            </a:r>
            <a:endParaRPr lang="it-IT" sz="6600" b="1" dirty="0" smtClean="0">
              <a:solidFill>
                <a:schemeClr val="tx2">
                  <a:lumMod val="75000"/>
                </a:schemeClr>
              </a:solidFill>
              <a:latin typeface="GeosansLight"/>
            </a:endParaRPr>
          </a:p>
          <a:p>
            <a:pPr marL="0" indent="0" algn="ctr">
              <a:buNone/>
            </a:pPr>
            <a:endParaRPr lang="it-IT" sz="6600" b="1" dirty="0" smtClean="0">
              <a:solidFill>
                <a:schemeClr val="tx2">
                  <a:lumMod val="75000"/>
                </a:schemeClr>
              </a:solidFill>
              <a:latin typeface="GeosansLight"/>
            </a:endParaRPr>
          </a:p>
          <a:p>
            <a:pPr marL="0" indent="0" algn="ctr">
              <a:buNone/>
            </a:pP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latin typeface="GeosansLight"/>
              </a:rPr>
              <a:t>Susanna </a:t>
            </a: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  <a:latin typeface="GeosansLight"/>
              </a:rPr>
              <a:t>Spinsante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latin typeface="GeosansLight"/>
              </a:rPr>
              <a:t>, </a:t>
            </a: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  <a:latin typeface="GeosansLight"/>
              </a:rPr>
              <a:t>DowSee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latin typeface="GeosansLight"/>
              </a:rPr>
              <a:t> </a:t>
            </a: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  <a:latin typeface="GeosansLight"/>
              </a:rPr>
              <a:t>Srl</a:t>
            </a:r>
            <a:endParaRPr lang="it-IT" sz="2800" b="1" dirty="0">
              <a:solidFill>
                <a:schemeClr val="tx2">
                  <a:lumMod val="75000"/>
                </a:schemeClr>
              </a:solidFill>
              <a:latin typeface="GeosansLight"/>
            </a:endParaRPr>
          </a:p>
        </p:txBody>
      </p:sp>
    </p:spTree>
    <p:extLst>
      <p:ext uri="{BB962C8B-B14F-4D97-AF65-F5344CB8AC3E}">
        <p14:creationId xmlns:p14="http://schemas.microsoft.com/office/powerpoint/2010/main" val="45394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/>
              <a:t>C</a:t>
            </a:r>
            <a:r>
              <a:rPr lang="it-IT" b="1" dirty="0" smtClean="0"/>
              <a:t>ompany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773658"/>
            <a:ext cx="6408712" cy="576063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2800" dirty="0" err="1" smtClean="0">
                <a:latin typeface="GeosansLight" pitchFamily="2" charset="0"/>
              </a:rPr>
              <a:t>Founded</a:t>
            </a:r>
            <a:r>
              <a:rPr lang="it-IT" sz="2800" dirty="0" smtClean="0">
                <a:latin typeface="GeosansLight" pitchFamily="2" charset="0"/>
              </a:rPr>
              <a:t> in </a:t>
            </a:r>
            <a:r>
              <a:rPr lang="it-IT" sz="2800" dirty="0" err="1" smtClean="0">
                <a:latin typeface="GeosansLight" pitchFamily="2" charset="0"/>
              </a:rPr>
              <a:t>September</a:t>
            </a:r>
            <a:r>
              <a:rPr lang="it-IT" sz="2800" dirty="0" smtClean="0">
                <a:latin typeface="GeosansLight" pitchFamily="2" charset="0"/>
              </a:rPr>
              <a:t> 2012 </a:t>
            </a:r>
            <a:r>
              <a:rPr lang="it-IT" sz="2800" dirty="0" err="1" smtClean="0">
                <a:latin typeface="GeosansLight" pitchFamily="2" charset="0"/>
              </a:rPr>
              <a:t>as</a:t>
            </a:r>
            <a:r>
              <a:rPr lang="it-IT" sz="2800" dirty="0" smtClean="0">
                <a:latin typeface="GeosansLight" pitchFamily="2" charset="0"/>
              </a:rPr>
              <a:t> a </a:t>
            </a:r>
            <a:r>
              <a:rPr lang="it-IT" sz="2800" dirty="0">
                <a:latin typeface="GeosansLight" pitchFamily="2" charset="0"/>
              </a:rPr>
              <a:t>Spin-Off </a:t>
            </a:r>
            <a:r>
              <a:rPr lang="it-IT" sz="2800" dirty="0" smtClean="0">
                <a:latin typeface="GeosansLight" pitchFamily="2" charset="0"/>
              </a:rPr>
              <a:t>of the Università </a:t>
            </a:r>
            <a:r>
              <a:rPr lang="it-IT" sz="2800" dirty="0" err="1" smtClean="0">
                <a:latin typeface="GeosansLight" pitchFamily="2" charset="0"/>
              </a:rPr>
              <a:t>Politecnica</a:t>
            </a:r>
            <a:r>
              <a:rPr lang="it-IT" sz="2800" dirty="0" smtClean="0">
                <a:latin typeface="GeosansLight" pitchFamily="2" charset="0"/>
              </a:rPr>
              <a:t> delle Marche – Ancona (ITALY)</a:t>
            </a:r>
            <a:endParaRPr lang="it-IT" sz="2800" dirty="0">
              <a:latin typeface="GeosansLight" pitchFamily="2" charset="0"/>
            </a:endParaRPr>
          </a:p>
          <a:p>
            <a:pPr marL="0" indent="0" algn="just">
              <a:buNone/>
            </a:pPr>
            <a:r>
              <a:rPr lang="it-IT" sz="2800" dirty="0" err="1">
                <a:latin typeface="GeosansLight" pitchFamily="2" charset="0"/>
              </a:rPr>
              <a:t>Founding</a:t>
            </a:r>
            <a:r>
              <a:rPr lang="it-IT" sz="2800" dirty="0">
                <a:latin typeface="GeosansLight" pitchFamily="2" charset="0"/>
              </a:rPr>
              <a:t> </a:t>
            </a:r>
            <a:r>
              <a:rPr lang="it-IT" sz="2800" dirty="0" err="1">
                <a:latin typeface="GeosansLight" pitchFamily="2" charset="0"/>
              </a:rPr>
              <a:t>members</a:t>
            </a:r>
            <a:r>
              <a:rPr lang="it-IT" sz="2800" dirty="0">
                <a:latin typeface="GeosansLight" pitchFamily="2" charset="0"/>
              </a:rPr>
              <a:t>:</a:t>
            </a:r>
          </a:p>
          <a:p>
            <a:pPr algn="just"/>
            <a:r>
              <a:rPr lang="it-IT" sz="2800" dirty="0" err="1" smtClean="0">
                <a:latin typeface="GeosansLight" pitchFamily="2" charset="0"/>
              </a:rPr>
              <a:t>Two</a:t>
            </a:r>
            <a:r>
              <a:rPr lang="it-IT" sz="2800" dirty="0" smtClean="0">
                <a:latin typeface="GeosansLight" pitchFamily="2" charset="0"/>
              </a:rPr>
              <a:t> Assistant </a:t>
            </a:r>
            <a:r>
              <a:rPr lang="it-IT" sz="2800" dirty="0" err="1" smtClean="0">
                <a:latin typeface="GeosansLight" pitchFamily="2" charset="0"/>
              </a:rPr>
              <a:t>Professors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dirty="0">
                <a:latin typeface="GeosansLight" pitchFamily="2" charset="0"/>
              </a:rPr>
              <a:t>in </a:t>
            </a:r>
            <a:r>
              <a:rPr lang="it-IT" sz="2800" dirty="0" smtClean="0">
                <a:latin typeface="GeosansLight" pitchFamily="2" charset="0"/>
              </a:rPr>
              <a:t>the Information </a:t>
            </a:r>
            <a:r>
              <a:rPr lang="it-IT" sz="2800" dirty="0">
                <a:latin typeface="GeosansLight" pitchFamily="2" charset="0"/>
              </a:rPr>
              <a:t>and </a:t>
            </a:r>
            <a:r>
              <a:rPr lang="it-IT" sz="2800" dirty="0" err="1">
                <a:latin typeface="GeosansLight" pitchFamily="2" charset="0"/>
              </a:rPr>
              <a:t>Communication</a:t>
            </a:r>
            <a:r>
              <a:rPr lang="it-IT" sz="2800" dirty="0">
                <a:latin typeface="GeosansLight" pitchFamily="2" charset="0"/>
              </a:rPr>
              <a:t> Technology (ICT</a:t>
            </a:r>
            <a:r>
              <a:rPr lang="it-IT" sz="2800" dirty="0" smtClean="0">
                <a:latin typeface="GeosansLight" pitchFamily="2" charset="0"/>
              </a:rPr>
              <a:t>) </a:t>
            </a:r>
            <a:r>
              <a:rPr lang="it-IT" sz="2800" dirty="0" err="1" smtClean="0">
                <a:latin typeface="GeosansLight" pitchFamily="2" charset="0"/>
              </a:rPr>
              <a:t>field</a:t>
            </a:r>
            <a:endParaRPr lang="it-IT" sz="2800" dirty="0" smtClean="0">
              <a:latin typeface="GeosansLight" pitchFamily="2" charset="0"/>
            </a:endParaRPr>
          </a:p>
          <a:p>
            <a:pPr algn="just"/>
            <a:r>
              <a:rPr lang="it-IT" sz="2800" dirty="0" smtClean="0">
                <a:latin typeface="GeosansLight" pitchFamily="2" charset="0"/>
              </a:rPr>
              <a:t>A </a:t>
            </a:r>
            <a:r>
              <a:rPr lang="it-IT" sz="2800" dirty="0" err="1" smtClean="0">
                <a:latin typeface="GeosansLight" pitchFamily="2" charset="0"/>
              </a:rPr>
              <a:t>PhD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dirty="0" err="1" smtClean="0">
                <a:latin typeface="GeosansLight" pitchFamily="2" charset="0"/>
              </a:rPr>
              <a:t>student</a:t>
            </a:r>
            <a:r>
              <a:rPr lang="it-IT" sz="2800" dirty="0" smtClean="0">
                <a:latin typeface="GeosansLight" pitchFamily="2" charset="0"/>
              </a:rPr>
              <a:t> in Electronic </a:t>
            </a:r>
            <a:r>
              <a:rPr lang="it-IT" sz="2800" dirty="0" err="1" smtClean="0">
                <a:latin typeface="GeosansLight" pitchFamily="2" charset="0"/>
              </a:rPr>
              <a:t>Engineering</a:t>
            </a:r>
            <a:endParaRPr lang="it-IT" sz="2800" dirty="0">
              <a:latin typeface="GeosansLight" pitchFamily="2" charset="0"/>
            </a:endParaRPr>
          </a:p>
          <a:p>
            <a:pPr algn="just"/>
            <a:r>
              <a:rPr lang="it-IT" sz="2800" dirty="0" smtClean="0">
                <a:latin typeface="GeosansLight" pitchFamily="2" charset="0"/>
              </a:rPr>
              <a:t>A </a:t>
            </a:r>
            <a:r>
              <a:rPr lang="it-IT" sz="2800" dirty="0" err="1" smtClean="0">
                <a:latin typeface="GeosansLight" pitchFamily="2" charset="0"/>
              </a:rPr>
              <a:t>strategic</a:t>
            </a:r>
            <a:r>
              <a:rPr lang="it-IT" sz="2800" dirty="0" smtClean="0">
                <a:latin typeface="GeosansLight" pitchFamily="2" charset="0"/>
              </a:rPr>
              <a:t> marketing </a:t>
            </a:r>
            <a:r>
              <a:rPr lang="it-IT" sz="2800" dirty="0" err="1" smtClean="0">
                <a:latin typeface="GeosansLight" pitchFamily="2" charset="0"/>
              </a:rPr>
              <a:t>expert</a:t>
            </a:r>
            <a:r>
              <a:rPr lang="it-IT" sz="2800" dirty="0" smtClean="0">
                <a:latin typeface="GeosansLight" pitchFamily="2" charset="0"/>
              </a:rPr>
              <a:t>, with </a:t>
            </a:r>
            <a:r>
              <a:rPr lang="it-IT" sz="2800" dirty="0" err="1" smtClean="0">
                <a:latin typeface="GeosansLight" pitchFamily="2" charset="0"/>
              </a:rPr>
              <a:t>experience</a:t>
            </a:r>
            <a:r>
              <a:rPr lang="it-IT" sz="2800" dirty="0" smtClean="0">
                <a:latin typeface="GeosansLight" pitchFamily="2" charset="0"/>
              </a:rPr>
              <a:t> in the </a:t>
            </a:r>
            <a:r>
              <a:rPr lang="it-IT" sz="2800" dirty="0" err="1" smtClean="0">
                <a:latin typeface="GeosansLight" pitchFamily="2" charset="0"/>
              </a:rPr>
              <a:t>energy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dirty="0" err="1" smtClean="0">
                <a:latin typeface="GeosansLight" pitchFamily="2" charset="0"/>
              </a:rPr>
              <a:t>field</a:t>
            </a:r>
            <a:endParaRPr lang="it-IT" sz="2800" dirty="0">
              <a:latin typeface="GeosansLight" pitchFamily="2" charset="0"/>
            </a:endParaRPr>
          </a:p>
          <a:p>
            <a:pPr algn="just"/>
            <a:r>
              <a:rPr lang="it-IT" sz="2800" dirty="0" err="1">
                <a:latin typeface="GeosansLight" pitchFamily="2" charset="0"/>
              </a:rPr>
              <a:t>ArieLab</a:t>
            </a:r>
            <a:r>
              <a:rPr lang="it-IT" sz="2800" dirty="0">
                <a:latin typeface="GeosansLight" pitchFamily="2" charset="0"/>
              </a:rPr>
              <a:t> </a:t>
            </a:r>
            <a:r>
              <a:rPr lang="it-IT" sz="2800" dirty="0" err="1">
                <a:latin typeface="GeosansLight" pitchFamily="2" charset="0"/>
              </a:rPr>
              <a:t>Srl</a:t>
            </a:r>
            <a:r>
              <a:rPr lang="it-IT" sz="2800" dirty="0">
                <a:latin typeface="GeosansLight" pitchFamily="2" charset="0"/>
              </a:rPr>
              <a:t>, </a:t>
            </a:r>
            <a:r>
              <a:rPr lang="it-IT" sz="2800" dirty="0" smtClean="0">
                <a:latin typeface="GeosansLight" pitchFamily="2" charset="0"/>
              </a:rPr>
              <a:t>R&amp;D company in </a:t>
            </a:r>
            <a:r>
              <a:rPr lang="it-IT" sz="2800" dirty="0" smtClean="0">
                <a:latin typeface="GeosansLight" pitchFamily="2" charset="0"/>
              </a:rPr>
              <a:t>TLC</a:t>
            </a:r>
            <a:r>
              <a:rPr lang="it-IT" sz="2800" dirty="0" smtClean="0">
                <a:latin typeface="GeosansLight" pitchFamily="2" charset="0"/>
              </a:rPr>
              <a:t> (</a:t>
            </a:r>
            <a:r>
              <a:rPr lang="it-IT" sz="2800" dirty="0" err="1" smtClean="0">
                <a:latin typeface="GeosansLight" pitchFamily="2" charset="0"/>
              </a:rPr>
              <a:t>born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dirty="0" err="1" smtClean="0">
                <a:latin typeface="GeosansLight" pitchFamily="2" charset="0"/>
              </a:rPr>
              <a:t>as</a:t>
            </a:r>
            <a:r>
              <a:rPr lang="it-IT" sz="2800" dirty="0" smtClean="0">
                <a:latin typeface="GeosansLight" pitchFamily="2" charset="0"/>
              </a:rPr>
              <a:t> UNIVPM </a:t>
            </a:r>
            <a:r>
              <a:rPr lang="it-IT" sz="2800" dirty="0" err="1" smtClean="0">
                <a:latin typeface="GeosansLight" pitchFamily="2" charset="0"/>
              </a:rPr>
              <a:t>spinoff</a:t>
            </a:r>
            <a:r>
              <a:rPr lang="it-IT" sz="2800" dirty="0" smtClean="0">
                <a:latin typeface="GeosansLight" pitchFamily="2" charset="0"/>
              </a:rPr>
              <a:t> in 2004)</a:t>
            </a:r>
            <a:endParaRPr lang="it-IT" sz="2800" dirty="0">
              <a:latin typeface="GeosansLight" pitchFamily="2" charset="0"/>
            </a:endParaRPr>
          </a:p>
          <a:p>
            <a:pPr algn="just"/>
            <a:r>
              <a:rPr lang="it-IT" sz="2800" dirty="0" smtClean="0">
                <a:latin typeface="GeosansLight" pitchFamily="2" charset="0"/>
              </a:rPr>
              <a:t>A Full Professor in Circuit </a:t>
            </a:r>
            <a:r>
              <a:rPr lang="it-IT" sz="2800" dirty="0" err="1" smtClean="0">
                <a:latin typeface="GeosansLight" pitchFamily="2" charset="0"/>
              </a:rPr>
              <a:t>Theory</a:t>
            </a:r>
            <a:r>
              <a:rPr lang="it-IT" sz="2800" dirty="0" smtClean="0">
                <a:latin typeface="GeosansLight" pitchFamily="2" charset="0"/>
              </a:rPr>
              <a:t>, </a:t>
            </a:r>
            <a:r>
              <a:rPr lang="it-IT" sz="2800" dirty="0" err="1" smtClean="0">
                <a:latin typeface="GeosansLight" pitchFamily="2" charset="0"/>
              </a:rPr>
              <a:t>with</a:t>
            </a:r>
            <a:r>
              <a:rPr lang="it-IT" sz="2800" dirty="0" smtClean="0">
                <a:latin typeface="GeosansLight" pitchFamily="2" charset="0"/>
              </a:rPr>
              <a:t> strong expertise in </a:t>
            </a:r>
            <a:r>
              <a:rPr lang="it-IT" sz="2800" dirty="0" err="1" smtClean="0">
                <a:latin typeface="GeosansLight" pitchFamily="2" charset="0"/>
              </a:rPr>
              <a:t>Digital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dirty="0" err="1" smtClean="0">
                <a:latin typeface="GeosansLight" pitchFamily="2" charset="0"/>
              </a:rPr>
              <a:t>Signal</a:t>
            </a:r>
            <a:r>
              <a:rPr lang="it-IT" sz="2800" dirty="0" smtClean="0">
                <a:latin typeface="GeosansLight" pitchFamily="2" charset="0"/>
              </a:rPr>
              <a:t> Processing</a:t>
            </a:r>
            <a:endParaRPr lang="it-IT" sz="2800" dirty="0">
              <a:latin typeface="GeosansLight" pitchFamily="2" charset="0"/>
            </a:endParaRPr>
          </a:p>
          <a:p>
            <a:pPr algn="just"/>
            <a:r>
              <a:rPr lang="it-IT" sz="2800" dirty="0" smtClean="0">
                <a:latin typeface="GeosansLight" pitchFamily="2" charset="0"/>
              </a:rPr>
              <a:t>Università </a:t>
            </a:r>
            <a:r>
              <a:rPr lang="it-IT" sz="2800" dirty="0" err="1" smtClean="0">
                <a:latin typeface="GeosansLight" pitchFamily="2" charset="0"/>
              </a:rPr>
              <a:t>Politecnica</a:t>
            </a:r>
            <a:r>
              <a:rPr lang="it-IT" sz="2800" dirty="0" smtClean="0">
                <a:latin typeface="GeosansLight" pitchFamily="2" charset="0"/>
              </a:rPr>
              <a:t> delle Marche</a:t>
            </a:r>
            <a:endParaRPr lang="it-IT" sz="2800" dirty="0">
              <a:latin typeface="GeosansLight" pitchFamily="2" charset="0"/>
            </a:endParaRPr>
          </a:p>
        </p:txBody>
      </p:sp>
      <p:pic>
        <p:nvPicPr>
          <p:cNvPr id="2055" name="Picture 7" descr="http://www.dowsee.it/imgs/endorsement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520" y="1142339"/>
            <a:ext cx="2199968" cy="510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96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err="1" smtClean="0"/>
              <a:t>Milestones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917674"/>
            <a:ext cx="6480720" cy="550529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2800" dirty="0" smtClean="0">
                <a:latin typeface="GeosansLight" pitchFamily="2" charset="0"/>
              </a:rPr>
              <a:t>In </a:t>
            </a:r>
            <a:r>
              <a:rPr lang="it-IT" sz="2800" dirty="0" err="1" smtClean="0">
                <a:latin typeface="GeosansLight" pitchFamily="2" charset="0"/>
              </a:rPr>
              <a:t>November</a:t>
            </a:r>
            <a:r>
              <a:rPr lang="it-IT" sz="2800" dirty="0" smtClean="0">
                <a:latin typeface="GeosansLight" pitchFamily="2" charset="0"/>
              </a:rPr>
              <a:t> 2011, L. Gabrielli, S. </a:t>
            </a:r>
            <a:r>
              <a:rPr lang="it-IT" sz="2800" dirty="0" err="1" smtClean="0">
                <a:latin typeface="GeosansLight" pitchFamily="2" charset="0"/>
              </a:rPr>
              <a:t>Squartini</a:t>
            </a:r>
            <a:r>
              <a:rPr lang="it-IT" sz="2800" dirty="0" smtClean="0">
                <a:latin typeface="GeosansLight" pitchFamily="2" charset="0"/>
              </a:rPr>
              <a:t> and S. </a:t>
            </a:r>
            <a:r>
              <a:rPr lang="it-IT" sz="2800" dirty="0" err="1" smtClean="0">
                <a:latin typeface="GeosansLight" pitchFamily="2" charset="0"/>
              </a:rPr>
              <a:t>Spinsante</a:t>
            </a:r>
            <a:r>
              <a:rPr lang="it-IT" sz="2800" dirty="0" smtClean="0">
                <a:latin typeface="GeosansLight" pitchFamily="2" charset="0"/>
              </a:rPr>
              <a:t> are </a:t>
            </a:r>
            <a:r>
              <a:rPr lang="it-IT" sz="2800" dirty="0" err="1" smtClean="0">
                <a:latin typeface="GeosansLight" pitchFamily="2" charset="0"/>
              </a:rPr>
              <a:t>awarded</a:t>
            </a:r>
            <a:r>
              <a:rPr lang="it-IT" sz="2800" dirty="0" smtClean="0">
                <a:latin typeface="GeosansLight" pitchFamily="2" charset="0"/>
              </a:rPr>
              <a:t> a 30k€ </a:t>
            </a:r>
            <a:r>
              <a:rPr lang="it-IT" sz="2800" dirty="0" err="1" smtClean="0">
                <a:latin typeface="GeosansLight" pitchFamily="2" charset="0"/>
              </a:rPr>
              <a:t>research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dirty="0" err="1" smtClean="0">
                <a:latin typeface="GeosansLight" pitchFamily="2" charset="0"/>
              </a:rPr>
              <a:t>grant</a:t>
            </a:r>
            <a:r>
              <a:rPr lang="it-IT" sz="2800" dirty="0" smtClean="0">
                <a:latin typeface="GeosansLight" pitchFamily="2" charset="0"/>
              </a:rPr>
              <a:t> from the «</a:t>
            </a:r>
            <a:r>
              <a:rPr lang="it-IT" sz="2800" b="1" dirty="0" err="1" smtClean="0">
                <a:latin typeface="GeosansLight" pitchFamily="2" charset="0"/>
              </a:rPr>
              <a:t>Working</a:t>
            </a:r>
            <a:r>
              <a:rPr lang="it-IT" sz="2800" b="1" dirty="0" smtClean="0">
                <a:latin typeface="GeosansLight" pitchFamily="2" charset="0"/>
              </a:rPr>
              <a:t> Capital 2011</a:t>
            </a:r>
            <a:r>
              <a:rPr lang="it-IT" sz="2800" dirty="0" smtClean="0">
                <a:latin typeface="GeosansLight" pitchFamily="2" charset="0"/>
              </a:rPr>
              <a:t>» </a:t>
            </a:r>
            <a:r>
              <a:rPr lang="it-IT" sz="2800" dirty="0" err="1" smtClean="0">
                <a:latin typeface="GeosansLight" pitchFamily="2" charset="0"/>
              </a:rPr>
              <a:t>initiative</a:t>
            </a:r>
            <a:r>
              <a:rPr lang="it-IT" sz="2800" dirty="0" smtClean="0">
                <a:latin typeface="GeosansLight" pitchFamily="2" charset="0"/>
              </a:rPr>
              <a:t>, </a:t>
            </a:r>
            <a:r>
              <a:rPr lang="it-IT" sz="2800" dirty="0" err="1" smtClean="0">
                <a:latin typeface="GeosansLight" pitchFamily="2" charset="0"/>
              </a:rPr>
              <a:t>sponsored</a:t>
            </a:r>
            <a:r>
              <a:rPr lang="it-IT" sz="2800" dirty="0" smtClean="0">
                <a:latin typeface="GeosansLight" pitchFamily="2" charset="0"/>
              </a:rPr>
              <a:t> by </a:t>
            </a:r>
            <a:r>
              <a:rPr lang="it-IT" sz="2800" dirty="0" err="1" smtClean="0">
                <a:latin typeface="GeosansLight" pitchFamily="2" charset="0"/>
              </a:rPr>
              <a:t>TelecomItalia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dirty="0" err="1" smtClean="0">
                <a:latin typeface="GeosansLight" pitchFamily="2" charset="0"/>
              </a:rPr>
              <a:t>SpA</a:t>
            </a:r>
            <a:r>
              <a:rPr lang="it-IT" sz="2800" dirty="0">
                <a:latin typeface="GeosansLight" pitchFamily="2" charset="0"/>
              </a:rPr>
              <a:t> </a:t>
            </a:r>
            <a:r>
              <a:rPr lang="it-IT" sz="2800" dirty="0" smtClean="0">
                <a:latin typeface="GeosansLight" pitchFamily="2" charset="0"/>
              </a:rPr>
              <a:t>and PNI, for the </a:t>
            </a:r>
            <a:r>
              <a:rPr lang="it-IT" sz="2800" dirty="0" err="1" smtClean="0">
                <a:latin typeface="GeosansLight" pitchFamily="2" charset="0"/>
              </a:rPr>
              <a:t>project</a:t>
            </a:r>
            <a:r>
              <a:rPr lang="it-IT" sz="2800" dirty="0" smtClean="0">
                <a:latin typeface="GeosansLight" pitchFamily="2" charset="0"/>
              </a:rPr>
              <a:t>: </a:t>
            </a:r>
            <a:r>
              <a:rPr lang="it-IT" sz="2800" dirty="0" err="1" smtClean="0">
                <a:latin typeface="GeosansLight" pitchFamily="2" charset="0"/>
              </a:rPr>
              <a:t>FluidEnergy</a:t>
            </a:r>
            <a:r>
              <a:rPr lang="it-IT" sz="2800" dirty="0" smtClean="0">
                <a:latin typeface="GeosansLight" pitchFamily="2" charset="0"/>
              </a:rPr>
              <a:t> – Energy </a:t>
            </a:r>
            <a:r>
              <a:rPr lang="it-IT" sz="2800" dirty="0" err="1" smtClean="0">
                <a:latin typeface="GeosansLight" pitchFamily="2" charset="0"/>
              </a:rPr>
              <a:t>Harvesting</a:t>
            </a:r>
            <a:r>
              <a:rPr lang="it-IT" sz="2800" dirty="0" smtClean="0">
                <a:latin typeface="GeosansLight" pitchFamily="2" charset="0"/>
              </a:rPr>
              <a:t> Wireless Sensor Networks.</a:t>
            </a:r>
          </a:p>
          <a:p>
            <a:pPr marL="0" indent="0" algn="just">
              <a:buNone/>
            </a:pPr>
            <a:r>
              <a:rPr lang="it-IT" sz="2800" dirty="0" smtClean="0">
                <a:latin typeface="GeosansLight" pitchFamily="2" charset="0"/>
              </a:rPr>
              <a:t>The </a:t>
            </a:r>
            <a:r>
              <a:rPr lang="it-IT" sz="2800" dirty="0" err="1" smtClean="0">
                <a:latin typeface="GeosansLight" pitchFamily="2" charset="0"/>
              </a:rPr>
              <a:t>same</a:t>
            </a:r>
            <a:r>
              <a:rPr lang="it-IT" sz="2800" dirty="0" smtClean="0">
                <a:latin typeface="GeosansLight" pitchFamily="2" charset="0"/>
              </a:rPr>
              <a:t> team, in March 2012, </a:t>
            </a:r>
            <a:r>
              <a:rPr lang="it-IT" sz="2800" dirty="0" err="1" smtClean="0">
                <a:latin typeface="GeosansLight" pitchFamily="2" charset="0"/>
              </a:rPr>
              <a:t>receives</a:t>
            </a:r>
            <a:r>
              <a:rPr lang="it-IT" sz="2800" dirty="0" smtClean="0">
                <a:latin typeface="GeosansLight" pitchFamily="2" charset="0"/>
              </a:rPr>
              <a:t> a 50k€ </a:t>
            </a:r>
            <a:r>
              <a:rPr lang="it-IT" sz="2800" dirty="0" err="1" smtClean="0">
                <a:latin typeface="GeosansLight" pitchFamily="2" charset="0"/>
              </a:rPr>
              <a:t>seed</a:t>
            </a:r>
            <a:r>
              <a:rPr lang="it-IT" sz="2800" dirty="0" smtClean="0">
                <a:latin typeface="GeosansLight" pitchFamily="2" charset="0"/>
              </a:rPr>
              <a:t> fund </a:t>
            </a:r>
            <a:r>
              <a:rPr lang="it-IT" sz="2800" dirty="0" err="1" smtClean="0">
                <a:latin typeface="GeosansLight" pitchFamily="2" charset="0"/>
              </a:rPr>
              <a:t>as</a:t>
            </a:r>
            <a:r>
              <a:rPr lang="it-IT" sz="2800" dirty="0" smtClean="0">
                <a:latin typeface="GeosansLight" pitchFamily="2" charset="0"/>
              </a:rPr>
              <a:t> the </a:t>
            </a:r>
            <a:r>
              <a:rPr lang="it-IT" sz="2800" dirty="0" err="1" smtClean="0">
                <a:latin typeface="GeosansLight" pitchFamily="2" charset="0"/>
              </a:rPr>
              <a:t>winner</a:t>
            </a:r>
            <a:r>
              <a:rPr lang="it-IT" sz="2800" dirty="0" smtClean="0">
                <a:latin typeface="GeosansLight" pitchFamily="2" charset="0"/>
              </a:rPr>
              <a:t> of the «</a:t>
            </a:r>
            <a:r>
              <a:rPr lang="it-IT" sz="2800" b="1" dirty="0" smtClean="0">
                <a:latin typeface="GeosansLight" pitchFamily="2" charset="0"/>
              </a:rPr>
              <a:t>E-Capital 2011 Business Idea </a:t>
            </a:r>
            <a:r>
              <a:rPr lang="it-IT" sz="2800" b="1" dirty="0" err="1" smtClean="0">
                <a:latin typeface="GeosansLight" pitchFamily="2" charset="0"/>
              </a:rPr>
              <a:t>Competition</a:t>
            </a:r>
            <a:r>
              <a:rPr lang="it-IT" sz="2800" dirty="0" smtClean="0">
                <a:latin typeface="GeosansLight" pitchFamily="2" charset="0"/>
              </a:rPr>
              <a:t>», </a:t>
            </a:r>
            <a:r>
              <a:rPr lang="it-IT" sz="2800" dirty="0" err="1" smtClean="0">
                <a:latin typeface="GeosansLight" pitchFamily="2" charset="0"/>
              </a:rPr>
              <a:t>sponsored</a:t>
            </a:r>
            <a:r>
              <a:rPr lang="it-IT" sz="2800" dirty="0" smtClean="0">
                <a:latin typeface="GeosansLight" pitchFamily="2" charset="0"/>
              </a:rPr>
              <a:t> by Fondazione Marche and ISTAO.</a:t>
            </a:r>
          </a:p>
          <a:p>
            <a:pPr marL="0" indent="0" algn="just">
              <a:buNone/>
            </a:pPr>
            <a:r>
              <a:rPr lang="it-IT" sz="2800" dirty="0" smtClean="0">
                <a:latin typeface="GeosansLight" pitchFamily="2" charset="0"/>
              </a:rPr>
              <a:t>In </a:t>
            </a:r>
            <a:r>
              <a:rPr lang="it-IT" sz="2800" dirty="0" err="1" smtClean="0">
                <a:latin typeface="GeosansLight" pitchFamily="2" charset="0"/>
              </a:rPr>
              <a:t>September</a:t>
            </a:r>
            <a:r>
              <a:rPr lang="it-IT" sz="2800" dirty="0" smtClean="0">
                <a:latin typeface="GeosansLight" pitchFamily="2" charset="0"/>
              </a:rPr>
              <a:t> 2012, </a:t>
            </a:r>
            <a:r>
              <a:rPr lang="it-IT" sz="2800" dirty="0" err="1" smtClean="0">
                <a:latin typeface="GeosansLight" pitchFamily="2" charset="0"/>
              </a:rPr>
              <a:t>DowSee</a:t>
            </a:r>
            <a:r>
              <a:rPr lang="it-IT" sz="2800" dirty="0" smtClean="0">
                <a:latin typeface="GeosansLight" pitchFamily="2" charset="0"/>
              </a:rPr>
              <a:t> Srl </a:t>
            </a:r>
            <a:r>
              <a:rPr lang="it-IT" sz="2800" dirty="0" err="1" smtClean="0">
                <a:latin typeface="GeosansLight" pitchFamily="2" charset="0"/>
              </a:rPr>
              <a:t>is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dirty="0" err="1" smtClean="0">
                <a:latin typeface="GeosansLight" pitchFamily="2" charset="0"/>
              </a:rPr>
              <a:t>established</a:t>
            </a:r>
            <a:r>
              <a:rPr lang="it-IT" sz="2800" dirty="0" smtClean="0">
                <a:latin typeface="GeosansLight" pitchFamily="2" charset="0"/>
              </a:rPr>
              <a:t>.</a:t>
            </a:r>
          </a:p>
          <a:p>
            <a:pPr marL="0" indent="0" algn="just">
              <a:buNone/>
            </a:pPr>
            <a:r>
              <a:rPr lang="it-IT" sz="2800" dirty="0" err="1" smtClean="0">
                <a:latin typeface="GeosansLight" pitchFamily="2" charset="0"/>
              </a:rPr>
              <a:t>DowSee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dirty="0" err="1" smtClean="0">
                <a:latin typeface="GeosansLight" pitchFamily="2" charset="0"/>
              </a:rPr>
              <a:t>Srl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dirty="0" err="1" smtClean="0">
                <a:latin typeface="GeosansLight" pitchFamily="2" charset="0"/>
              </a:rPr>
              <a:t>is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dirty="0" err="1" smtClean="0">
                <a:latin typeface="GeosansLight" pitchFamily="2" charset="0"/>
              </a:rPr>
              <a:t>among</a:t>
            </a:r>
            <a:r>
              <a:rPr lang="it-IT" sz="2800" dirty="0" smtClean="0">
                <a:latin typeface="GeosansLight" pitchFamily="2" charset="0"/>
              </a:rPr>
              <a:t> the </a:t>
            </a:r>
            <a:r>
              <a:rPr lang="it-IT" sz="2800" dirty="0" err="1" smtClean="0">
                <a:latin typeface="GeosansLight" pitchFamily="2" charset="0"/>
              </a:rPr>
              <a:t>winners</a:t>
            </a:r>
            <a:r>
              <a:rPr lang="it-IT" sz="2800" dirty="0" smtClean="0">
                <a:latin typeface="GeosansLight" pitchFamily="2" charset="0"/>
              </a:rPr>
              <a:t> of the </a:t>
            </a:r>
            <a:r>
              <a:rPr lang="it-IT" sz="2800" b="1" dirty="0" smtClean="0">
                <a:latin typeface="GeosansLight" pitchFamily="2" charset="0"/>
              </a:rPr>
              <a:t>2012 Italia Camp </a:t>
            </a:r>
            <a:r>
              <a:rPr lang="it-IT" sz="2800" b="1" dirty="0" err="1" smtClean="0">
                <a:latin typeface="GeosansLight" pitchFamily="2" charset="0"/>
              </a:rPr>
              <a:t>Initiative</a:t>
            </a:r>
            <a:r>
              <a:rPr lang="it-IT" sz="2800" dirty="0" smtClean="0">
                <a:latin typeface="GeosansLight" pitchFamily="2" charset="0"/>
              </a:rPr>
              <a:t> «La tua idea per il Paese» (Verona, </a:t>
            </a:r>
            <a:r>
              <a:rPr lang="it-IT" sz="2800" dirty="0" err="1" smtClean="0">
                <a:latin typeface="GeosansLight" pitchFamily="2" charset="0"/>
              </a:rPr>
              <a:t>Italy</a:t>
            </a:r>
            <a:r>
              <a:rPr lang="it-IT" sz="2800" dirty="0" smtClean="0">
                <a:latin typeface="GeosansLight" pitchFamily="2" charset="0"/>
              </a:rPr>
              <a:t>, </a:t>
            </a:r>
            <a:r>
              <a:rPr lang="it-IT" sz="2800" dirty="0" err="1" smtClean="0">
                <a:latin typeface="GeosansLight" pitchFamily="2" charset="0"/>
              </a:rPr>
              <a:t>November</a:t>
            </a:r>
            <a:r>
              <a:rPr lang="it-IT" sz="2800" dirty="0" smtClean="0">
                <a:latin typeface="GeosansLight" pitchFamily="2" charset="0"/>
              </a:rPr>
              <a:t> 2012</a:t>
            </a:r>
            <a:r>
              <a:rPr lang="it-IT" sz="2800" dirty="0" smtClean="0">
                <a:latin typeface="GeosansLight" pitchFamily="2" charset="0"/>
              </a:rPr>
              <a:t>), and </a:t>
            </a:r>
            <a:r>
              <a:rPr lang="it-IT" sz="2800" dirty="0" err="1" smtClean="0">
                <a:latin typeface="GeosansLight" pitchFamily="2" charset="0"/>
              </a:rPr>
              <a:t>passed</a:t>
            </a:r>
            <a:r>
              <a:rPr lang="it-IT" sz="2800" dirty="0" smtClean="0">
                <a:latin typeface="GeosansLight" pitchFamily="2" charset="0"/>
              </a:rPr>
              <a:t> the first-</a:t>
            </a:r>
            <a:r>
              <a:rPr lang="it-IT" sz="2800" dirty="0" err="1" smtClean="0">
                <a:latin typeface="GeosansLight" pitchFamily="2" charset="0"/>
              </a:rPr>
              <a:t>level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dirty="0" err="1" smtClean="0">
                <a:latin typeface="GeosansLight" pitchFamily="2" charset="0"/>
              </a:rPr>
              <a:t>selection</a:t>
            </a:r>
            <a:r>
              <a:rPr lang="it-IT" sz="2800" dirty="0" smtClean="0">
                <a:latin typeface="GeosansLight" pitchFamily="2" charset="0"/>
              </a:rPr>
              <a:t> of ENEL Lab </a:t>
            </a:r>
            <a:r>
              <a:rPr lang="it-IT" sz="2800" dirty="0" err="1" smtClean="0">
                <a:latin typeface="GeosansLight" pitchFamily="2" charset="0"/>
              </a:rPr>
              <a:t>Competition</a:t>
            </a:r>
            <a:r>
              <a:rPr lang="it-IT" sz="2800" dirty="0" smtClean="0">
                <a:latin typeface="GeosansLight" pitchFamily="2" charset="0"/>
              </a:rPr>
              <a:t>.</a:t>
            </a:r>
            <a:endParaRPr lang="it-IT" sz="2800" dirty="0">
              <a:latin typeface="GeosansLight" pitchFamily="2" charset="0"/>
            </a:endParaRPr>
          </a:p>
        </p:txBody>
      </p:sp>
      <p:pic>
        <p:nvPicPr>
          <p:cNvPr id="2055" name="Picture 7" descr="http://www.dowsee.it/imgs/endorsement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5" b="25884"/>
          <a:stretch/>
        </p:blipFill>
        <p:spPr bwMode="auto">
          <a:xfrm>
            <a:off x="6942285" y="989683"/>
            <a:ext cx="1950194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http://www.dowsee.it/imgs/endorsement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4" b="48165"/>
          <a:stretch/>
        </p:blipFill>
        <p:spPr bwMode="auto">
          <a:xfrm>
            <a:off x="6942284" y="2573859"/>
            <a:ext cx="1950195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 cstate="print">
            <a:lum/>
            <a:alphaModFix/>
          </a:blip>
          <a:srcRect b="70987"/>
          <a:stretch/>
        </p:blipFill>
        <p:spPr>
          <a:xfrm>
            <a:off x="6967195" y="4086027"/>
            <a:ext cx="1925283" cy="129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 b="11721"/>
          <a:stretch>
            <a:fillRect/>
          </a:stretch>
        </p:blipFill>
        <p:spPr>
          <a:xfrm>
            <a:off x="6840610" y="5693332"/>
            <a:ext cx="1115766" cy="9849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482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/>
              <a:t>Team</a:t>
            </a:r>
            <a:endParaRPr lang="it-IT" b="1" dirty="0"/>
          </a:p>
        </p:txBody>
      </p:sp>
      <p:sp>
        <p:nvSpPr>
          <p:cNvPr id="11" name="Segnaposto contenuto 2"/>
          <p:cNvSpPr>
            <a:spLocks noGrp="1"/>
          </p:cNvSpPr>
          <p:nvPr>
            <p:ph idx="1"/>
          </p:nvPr>
        </p:nvSpPr>
        <p:spPr>
          <a:xfrm>
            <a:off x="467544" y="1205706"/>
            <a:ext cx="3384376" cy="194421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2800" dirty="0" smtClean="0">
                <a:latin typeface="GeosansLight" pitchFamily="2" charset="0"/>
              </a:rPr>
              <a:t>Stefano </a:t>
            </a:r>
            <a:r>
              <a:rPr lang="it-IT" sz="2800" dirty="0" err="1" smtClean="0">
                <a:latin typeface="GeosansLight" pitchFamily="2" charset="0"/>
              </a:rPr>
              <a:t>Squartini</a:t>
            </a:r>
            <a:endParaRPr lang="it-IT" sz="2800" dirty="0" smtClean="0">
              <a:latin typeface="GeosansLight" pitchFamily="2" charset="0"/>
            </a:endParaRPr>
          </a:p>
          <a:p>
            <a:pPr marL="0" indent="0" algn="just">
              <a:buNone/>
            </a:pPr>
            <a:r>
              <a:rPr lang="it-IT" sz="2800" dirty="0" smtClean="0">
                <a:latin typeface="GeosansLight" pitchFamily="2" charset="0"/>
              </a:rPr>
              <a:t>Leonardo Gabrielli</a:t>
            </a:r>
          </a:p>
          <a:p>
            <a:pPr marL="0" indent="0" algn="just">
              <a:buNone/>
            </a:pPr>
            <a:r>
              <a:rPr lang="it-IT" sz="2800" dirty="0">
                <a:latin typeface="GeosansLight" pitchFamily="2" charset="0"/>
              </a:rPr>
              <a:t>Susanna </a:t>
            </a:r>
            <a:r>
              <a:rPr lang="it-IT" sz="2800" dirty="0" err="1">
                <a:latin typeface="GeosansLight" pitchFamily="2" charset="0"/>
              </a:rPr>
              <a:t>Spinsante</a:t>
            </a:r>
            <a:endParaRPr lang="it-IT" sz="2800" dirty="0">
              <a:latin typeface="GeosansLight" pitchFamily="2" charset="0"/>
            </a:endParaRPr>
          </a:p>
          <a:p>
            <a:pPr marL="0" indent="0" algn="just">
              <a:buNone/>
            </a:pPr>
            <a:r>
              <a:rPr lang="it-IT" sz="2800" b="1" dirty="0" err="1" smtClean="0">
                <a:latin typeface="GeosansLight" pitchFamily="2" charset="0"/>
              </a:rPr>
              <a:t>DowSee</a:t>
            </a:r>
            <a:r>
              <a:rPr lang="it-IT" sz="2800" b="1" dirty="0" smtClean="0">
                <a:latin typeface="GeosansLight" pitchFamily="2" charset="0"/>
              </a:rPr>
              <a:t> Board of Directors</a:t>
            </a:r>
            <a:endParaRPr lang="it-IT" sz="2800" b="1" dirty="0">
              <a:latin typeface="GeosansLight" pitchFamily="2" charset="0"/>
            </a:endParaRPr>
          </a:p>
        </p:txBody>
      </p:sp>
      <p:pic>
        <p:nvPicPr>
          <p:cNvPr id="2050" name="Picture 2" descr="C:\Users\Utente\Dropbox\DOWSEE\CONCORSI\ITALIACAMP\Documentazione integrativa\DowSee_group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7" t="10465" r="17713" b="37610"/>
          <a:stretch/>
        </p:blipFill>
        <p:spPr bwMode="auto">
          <a:xfrm>
            <a:off x="539552" y="4653922"/>
            <a:ext cx="2376264" cy="199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contenuto 2"/>
          <p:cNvSpPr txBox="1">
            <a:spLocks/>
          </p:cNvSpPr>
          <p:nvPr/>
        </p:nvSpPr>
        <p:spPr>
          <a:xfrm>
            <a:off x="3212990" y="4707116"/>
            <a:ext cx="5112216" cy="1944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i="0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0" i="0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ClrTx/>
              <a:buSzTx/>
              <a:buFont typeface="Arial" pitchFamily="34" charset="0"/>
              <a:buNone/>
            </a:pPr>
            <a:r>
              <a:rPr lang="it-IT" sz="2800" dirty="0" smtClean="0">
                <a:latin typeface="GeosansLight" pitchFamily="2" charset="0"/>
              </a:rPr>
              <a:t>Mirco Pizzichini, Matteo Mencarelli</a:t>
            </a:r>
          </a:p>
          <a:p>
            <a:pPr marL="0" indent="0" algn="just" fontAlgn="auto">
              <a:spcAft>
                <a:spcPts val="0"/>
              </a:spcAft>
              <a:buClrTx/>
              <a:buSzTx/>
              <a:buFont typeface="Arial" pitchFamily="34" charset="0"/>
              <a:buNone/>
            </a:pPr>
            <a:r>
              <a:rPr lang="it-IT" sz="2800" b="1" dirty="0" smtClean="0">
                <a:latin typeface="GeosansLight" pitchFamily="2" charset="0"/>
              </a:rPr>
              <a:t>Assistant </a:t>
            </a:r>
            <a:r>
              <a:rPr lang="it-IT" sz="2800" b="1" dirty="0" err="1" smtClean="0">
                <a:latin typeface="GeosansLight" pitchFamily="2" charset="0"/>
              </a:rPr>
              <a:t>Researchers</a:t>
            </a:r>
            <a:r>
              <a:rPr lang="it-IT" sz="2800" b="1" dirty="0" smtClean="0">
                <a:latin typeface="GeosansLight" pitchFamily="2" charset="0"/>
              </a:rPr>
              <a:t> </a:t>
            </a:r>
            <a:r>
              <a:rPr lang="it-IT" sz="2800" b="1" dirty="0" err="1" smtClean="0">
                <a:latin typeface="GeosansLight" pitchFamily="2" charset="0"/>
              </a:rPr>
              <a:t>at</a:t>
            </a:r>
            <a:r>
              <a:rPr lang="it-IT" sz="2800" b="1" dirty="0" smtClean="0">
                <a:latin typeface="GeosansLight" pitchFamily="2" charset="0"/>
              </a:rPr>
              <a:t> UNIVPM</a:t>
            </a:r>
          </a:p>
          <a:p>
            <a:pPr marL="0" indent="0" algn="just" fontAlgn="auto">
              <a:spcAft>
                <a:spcPts val="0"/>
              </a:spcAft>
              <a:buClrTx/>
              <a:buSzTx/>
              <a:buFont typeface="Arial" pitchFamily="34" charset="0"/>
              <a:buNone/>
            </a:pPr>
            <a:r>
              <a:rPr lang="it-IT" sz="2800" b="1" dirty="0" smtClean="0">
                <a:latin typeface="GeosansLight" pitchFamily="2" charset="0"/>
              </a:rPr>
              <a:t>(1 </a:t>
            </a:r>
            <a:r>
              <a:rPr lang="it-IT" sz="2800" b="1" dirty="0" err="1" smtClean="0">
                <a:latin typeface="GeosansLight" pitchFamily="2" charset="0"/>
              </a:rPr>
              <a:t>year</a:t>
            </a:r>
            <a:r>
              <a:rPr lang="it-IT" sz="2800" b="1" dirty="0" smtClean="0">
                <a:latin typeface="GeosansLight" pitchFamily="2" charset="0"/>
              </a:rPr>
              <a:t> </a:t>
            </a:r>
            <a:r>
              <a:rPr lang="it-IT" sz="2800" b="1" dirty="0" err="1" smtClean="0">
                <a:latin typeface="GeosansLight" pitchFamily="2" charset="0"/>
              </a:rPr>
              <a:t>research</a:t>
            </a:r>
            <a:r>
              <a:rPr lang="it-IT" sz="2800" b="1" dirty="0" smtClean="0">
                <a:latin typeface="GeosansLight" pitchFamily="2" charset="0"/>
              </a:rPr>
              <a:t> </a:t>
            </a:r>
            <a:r>
              <a:rPr lang="it-IT" sz="2800" b="1" dirty="0" err="1" smtClean="0">
                <a:latin typeface="GeosansLight" pitchFamily="2" charset="0"/>
              </a:rPr>
              <a:t>scholarships</a:t>
            </a:r>
            <a:r>
              <a:rPr lang="it-IT" sz="2800" b="1" dirty="0" smtClean="0">
                <a:latin typeface="GeosansLight" pitchFamily="2" charset="0"/>
              </a:rPr>
              <a:t> co-</a:t>
            </a:r>
            <a:r>
              <a:rPr lang="it-IT" sz="2800" b="1" dirty="0" err="1" smtClean="0">
                <a:latin typeface="GeosansLight" pitchFamily="2" charset="0"/>
              </a:rPr>
              <a:t>funded</a:t>
            </a:r>
            <a:r>
              <a:rPr lang="it-IT" sz="2800" b="1" dirty="0" smtClean="0">
                <a:latin typeface="GeosansLight" pitchFamily="2" charset="0"/>
              </a:rPr>
              <a:t> by </a:t>
            </a:r>
            <a:r>
              <a:rPr lang="it-IT" sz="2800" b="1" dirty="0" err="1" smtClean="0">
                <a:latin typeface="GeosansLight" pitchFamily="2" charset="0"/>
              </a:rPr>
              <a:t>DowSee</a:t>
            </a:r>
            <a:r>
              <a:rPr lang="it-IT" sz="2800" b="1" dirty="0" smtClean="0">
                <a:latin typeface="GeosansLight" pitchFamily="2" charset="0"/>
              </a:rPr>
              <a:t> </a:t>
            </a:r>
            <a:r>
              <a:rPr lang="it-IT" sz="2800" b="1" dirty="0" err="1" smtClean="0">
                <a:latin typeface="GeosansLight" pitchFamily="2" charset="0"/>
              </a:rPr>
              <a:t>Srl</a:t>
            </a:r>
            <a:r>
              <a:rPr lang="it-IT" sz="2800" b="1" dirty="0" smtClean="0">
                <a:latin typeface="GeosansLight" pitchFamily="2" charset="0"/>
              </a:rPr>
              <a:t>) </a:t>
            </a:r>
          </a:p>
          <a:p>
            <a:pPr marL="0" indent="0" algn="just" fontAlgn="auto">
              <a:spcAft>
                <a:spcPts val="0"/>
              </a:spcAft>
              <a:buClrTx/>
              <a:buSzTx/>
              <a:buFont typeface="Arial" pitchFamily="34" charset="0"/>
              <a:buNone/>
            </a:pPr>
            <a:endParaRPr lang="it-IT" sz="2800" b="1" dirty="0">
              <a:latin typeface="GeosansLight" pitchFamily="2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7380312" y="4692767"/>
            <a:ext cx="977435" cy="977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http://www.dowsee.it/images/template-content/foto_ecapita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" r="20143" b="23181"/>
          <a:stretch/>
        </p:blipFill>
        <p:spPr bwMode="auto">
          <a:xfrm>
            <a:off x="4211960" y="1133698"/>
            <a:ext cx="3423055" cy="265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89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>
                <a:latin typeface="GeosansLight" pitchFamily="2" charset="0"/>
              </a:rPr>
              <a:t>Market Analysis: Need and Solution</a:t>
            </a:r>
            <a:endParaRPr lang="it-IT" b="1" dirty="0">
              <a:latin typeface="GeosansLigh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99270"/>
            <a:ext cx="5400600" cy="4032448"/>
          </a:xfrm>
        </p:spPr>
        <p:txBody>
          <a:bodyPr>
            <a:noAutofit/>
          </a:bodyPr>
          <a:lstStyle/>
          <a:p>
            <a:pPr marL="169863" indent="-169863" algn="just">
              <a:spcAft>
                <a:spcPts val="600"/>
              </a:spcAft>
              <a:buFont typeface="Arial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</a:pPr>
            <a:r>
              <a:rPr lang="en-US" sz="1800" b="0" dirty="0" smtClean="0">
                <a:solidFill>
                  <a:srgbClr val="000000"/>
                </a:solidFill>
                <a:latin typeface="GeosansLight"/>
              </a:rPr>
              <a:t>The global water sector is facing a growing number of challenges and needs.  Water scarcity, pollution increase, world demographic and industrial growth are increasing the necessity to preserve this vital resource.</a:t>
            </a:r>
          </a:p>
          <a:p>
            <a:pPr marL="169863" indent="-169863" algn="just">
              <a:spcAft>
                <a:spcPts val="600"/>
              </a:spcAft>
              <a:buFont typeface="Arial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</a:pPr>
            <a:r>
              <a:rPr lang="en-US" sz="1800" b="0" dirty="0" smtClean="0">
                <a:solidFill>
                  <a:srgbClr val="000000"/>
                </a:solidFill>
                <a:latin typeface="GeosansLight"/>
              </a:rPr>
              <a:t>Losses due to seepage and leaky pipes both in supply, irrigation and power generation applications reach almost 50% in our Country (ISTAT 2008), causing a </a:t>
            </a:r>
            <a:r>
              <a:rPr lang="en-US" sz="1800" dirty="0" smtClean="0">
                <a:solidFill>
                  <a:srgbClr val="000000"/>
                </a:solidFill>
                <a:latin typeface="GeosansLight"/>
              </a:rPr>
              <a:t>Non Revenue Water</a:t>
            </a:r>
            <a:r>
              <a:rPr lang="en-US" sz="1800" b="0" dirty="0" smtClean="0">
                <a:solidFill>
                  <a:srgbClr val="000000"/>
                </a:solidFill>
                <a:latin typeface="GeosansLight"/>
              </a:rPr>
              <a:t> estimated economic damage of 3 EUR BN per year.</a:t>
            </a:r>
          </a:p>
          <a:p>
            <a:pPr marL="169863" indent="-169863" algn="just">
              <a:spcAft>
                <a:spcPts val="600"/>
              </a:spcAft>
              <a:buFont typeface="Arial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</a:pPr>
            <a:r>
              <a:rPr lang="en-US" sz="1800" b="0" dirty="0" smtClean="0">
                <a:solidFill>
                  <a:srgbClr val="000000"/>
                </a:solidFill>
                <a:latin typeface="GeosansLight"/>
              </a:rPr>
              <a:t>Moreover several National Legislations, driven by European Directives, are starting to request </a:t>
            </a:r>
            <a:r>
              <a:rPr lang="en-US" sz="1800" dirty="0" smtClean="0">
                <a:solidFill>
                  <a:srgbClr val="000000"/>
                </a:solidFill>
                <a:latin typeface="GeosansLight"/>
              </a:rPr>
              <a:t>mandatory Smart Metering</a:t>
            </a:r>
            <a:r>
              <a:rPr lang="en-US" sz="1800" b="0" dirty="0" smtClean="0">
                <a:solidFill>
                  <a:srgbClr val="000000"/>
                </a:solidFill>
                <a:latin typeface="GeosansLight"/>
              </a:rPr>
              <a:t> devices to Utilities, in order to increase consumption awareness and stimulate saving by end users.</a:t>
            </a:r>
          </a:p>
          <a:p>
            <a:pPr marL="169863" indent="-169863" algn="just">
              <a:spcAft>
                <a:spcPts val="600"/>
              </a:spcAft>
              <a:buFont typeface="Arial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</a:pPr>
            <a:r>
              <a:rPr lang="en-US" sz="1800" b="0" dirty="0" smtClean="0">
                <a:solidFill>
                  <a:srgbClr val="000000"/>
                </a:solidFill>
                <a:latin typeface="GeosansLight"/>
              </a:rPr>
              <a:t>Recent advancements of the electronics and telecommunication industry in the field of wireless sensor networks, suggest today new and more effective methods for </a:t>
            </a:r>
            <a:r>
              <a:rPr lang="en-US" sz="1800" dirty="0" smtClean="0">
                <a:solidFill>
                  <a:srgbClr val="000000"/>
                </a:solidFill>
                <a:latin typeface="GeosansLight"/>
              </a:rPr>
              <a:t>water saving and optimization</a:t>
            </a:r>
            <a:r>
              <a:rPr lang="en-US" sz="1800" b="0" dirty="0" smtClean="0">
                <a:solidFill>
                  <a:srgbClr val="000000"/>
                </a:solidFill>
                <a:latin typeface="GeosansLight"/>
              </a:rPr>
              <a:t>.</a:t>
            </a:r>
            <a:endParaRPr lang="en-US" sz="1800" b="0" dirty="0">
              <a:solidFill>
                <a:srgbClr val="000000"/>
              </a:solidFill>
              <a:latin typeface="GeosansLight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722724" y="773658"/>
            <a:ext cx="3169756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u="sng" dirty="0">
                <a:solidFill>
                  <a:srgbClr val="000000"/>
                </a:solidFill>
                <a:latin typeface="Century Gothic" pitchFamily="34" charset="0"/>
              </a:rPr>
              <a:t>The </a:t>
            </a:r>
            <a:r>
              <a:rPr lang="en-US" sz="1200" b="1" u="sng" dirty="0">
                <a:solidFill>
                  <a:srgbClr val="000000"/>
                </a:solidFill>
                <a:latin typeface="Century Gothic" pitchFamily="34" charset="0"/>
              </a:rPr>
              <a:t>Water Leakage Problem </a:t>
            </a:r>
            <a:r>
              <a:rPr lang="en-US" sz="1200" u="sng" dirty="0">
                <a:solidFill>
                  <a:srgbClr val="000000"/>
                </a:solidFill>
                <a:latin typeface="Century Gothic" pitchFamily="34" charset="0"/>
              </a:rPr>
              <a:t>(ISTAT 2008)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0" y="5310162"/>
            <a:ext cx="9144000" cy="1296144"/>
          </a:xfrm>
          <a:prstGeom prst="rect">
            <a:avLst/>
          </a:prstGeom>
          <a:solidFill>
            <a:srgbClr val="4770A1"/>
          </a:solidFill>
          <a:ln w="9360" cap="sq">
            <a:noFill/>
            <a:round/>
            <a:headEnd/>
            <a:tailEnd/>
          </a:ln>
        </p:spPr>
        <p:txBody>
          <a:bodyPr lIns="252000" tIns="0" rIns="252000" bIns="0"/>
          <a:lstStyle/>
          <a:p>
            <a:pPr>
              <a:spcAft>
                <a:spcPts val="600"/>
              </a:spcAft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u="sng" dirty="0">
                <a:latin typeface="GeosansLight"/>
              </a:rPr>
              <a:t>DowSee W-MeMo Solution</a:t>
            </a:r>
          </a:p>
          <a:p>
            <a:pPr algn="l"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GeosansLight"/>
              </a:rPr>
              <a:t> Scalable Wireless </a:t>
            </a:r>
            <a:r>
              <a:rPr lang="en-US" dirty="0">
                <a:latin typeface="GeosansLight"/>
              </a:rPr>
              <a:t>Sensor Network for Water Grid Metering and Monitoring</a:t>
            </a:r>
            <a:endParaRPr lang="it-IT" dirty="0">
              <a:latin typeface="GeosansLight"/>
            </a:endParaRPr>
          </a:p>
          <a:p>
            <a:pPr algn="l"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latin typeface="GeosansLight"/>
              </a:rPr>
              <a:t> </a:t>
            </a:r>
            <a:r>
              <a:rPr lang="en-US" dirty="0" smtClean="0">
                <a:latin typeface="GeosansLight"/>
              </a:rPr>
              <a:t>Based </a:t>
            </a:r>
            <a:r>
              <a:rPr lang="en-US" dirty="0">
                <a:latin typeface="GeosansLight"/>
              </a:rPr>
              <a:t>on self-powered sensor nodes</a:t>
            </a:r>
            <a:endParaRPr lang="it-IT" dirty="0">
              <a:latin typeface="GeosansLight"/>
            </a:endParaRPr>
          </a:p>
          <a:p>
            <a:pPr algn="l"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latin typeface="GeosansLight"/>
              </a:rPr>
              <a:t> </a:t>
            </a:r>
            <a:r>
              <a:rPr lang="en-US" dirty="0" smtClean="0">
                <a:latin typeface="GeosansLight"/>
              </a:rPr>
              <a:t>Offers a real time control </a:t>
            </a:r>
            <a:r>
              <a:rPr lang="en-US" dirty="0">
                <a:latin typeface="GeosansLight"/>
              </a:rPr>
              <a:t>service over </a:t>
            </a:r>
            <a:r>
              <a:rPr lang="en-US" dirty="0" smtClean="0">
                <a:latin typeface="GeosansLight"/>
              </a:rPr>
              <a:t>the internet, to Utilities </a:t>
            </a:r>
            <a:r>
              <a:rPr lang="en-US" dirty="0">
                <a:latin typeface="GeosansLight"/>
              </a:rPr>
              <a:t>and their customers</a:t>
            </a:r>
            <a:endParaRPr lang="it-IT" dirty="0">
              <a:latin typeface="GeosansLight"/>
            </a:endParaRPr>
          </a:p>
          <a:p>
            <a:pPr algn="just">
              <a:spcAft>
                <a:spcPts val="600"/>
              </a:spcAft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b="1" dirty="0">
              <a:latin typeface="GeosansLight"/>
            </a:endParaRPr>
          </a:p>
          <a:p>
            <a:pPr algn="just">
              <a:spcAft>
                <a:spcPts val="600"/>
              </a:spcAft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b="1" dirty="0">
              <a:latin typeface="GeosansLight"/>
            </a:endParaRPr>
          </a:p>
        </p:txBody>
      </p:sp>
      <p:graphicFrame>
        <p:nvGraphicFramePr>
          <p:cNvPr id="8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870184"/>
              </p:ext>
            </p:extLst>
          </p:nvPr>
        </p:nvGraphicFramePr>
        <p:xfrm>
          <a:off x="5718173" y="1203385"/>
          <a:ext cx="3174307" cy="4034766"/>
        </p:xfrm>
        <a:graphic>
          <a:graphicData uri="http://schemas.openxmlformats.org/drawingml/2006/table">
            <a:tbl>
              <a:tblPr/>
              <a:tblGrid>
                <a:gridCol w="980916"/>
                <a:gridCol w="1099912"/>
                <a:gridCol w="1093479"/>
              </a:tblGrid>
              <a:tr h="19264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cs typeface="Arial Unicode MS" charset="0"/>
                      </a:endParaRPr>
                    </a:p>
                  </a:txBody>
                  <a:tcPr marL="9360" marR="9360" marT="1314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Water entering</a:t>
                      </a:r>
                    </a:p>
                  </a:txBody>
                  <a:tcPr marL="9360" marR="9360" marT="1314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Leakage</a:t>
                      </a:r>
                    </a:p>
                  </a:txBody>
                  <a:tcPr marL="9360" marR="9360" marT="1314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81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Region</a:t>
                      </a:r>
                      <a:r>
                        <a:rPr kumimoji="0" lang="it-IT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 </a:t>
                      </a:r>
                    </a:p>
                  </a:txBody>
                  <a:tcPr marL="9360" marR="9360" marT="1314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network (m</a:t>
                      </a:r>
                      <a:r>
                        <a:rPr kumimoji="0" lang="it-IT" sz="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3</a:t>
                      </a:r>
                      <a:r>
                        <a:rPr kumimoji="0" lang="it-IT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/head)</a:t>
                      </a:r>
                    </a:p>
                  </a:txBody>
                  <a:tcPr marL="9360" marR="9360" marT="1314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rate (%)</a:t>
                      </a:r>
                    </a:p>
                  </a:txBody>
                  <a:tcPr marL="9360" marR="9360" marT="1314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276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Piemonte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132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47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29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Valle d'Aosta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182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49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276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Lombardia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146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27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29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Trentino A.A.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147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27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276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Veneto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127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43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276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Friuli V.G.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162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68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29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Liguria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148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39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276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Emilia-Romagna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110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32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276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Toscana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122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38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29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Umbria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101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48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276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Marche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102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34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29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Lazio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172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55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276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Avbruzzo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162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77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276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Molise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159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78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29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Campania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131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63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276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Puglia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119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87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276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Basilicata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140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49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29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Calabria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148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50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276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Sicilia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124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54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29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Sardegna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162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85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276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Average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136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 Unicode MS" charset="0"/>
                        </a:rPr>
                        <a:t>47</a:t>
                      </a:r>
                    </a:p>
                  </a:txBody>
                  <a:tcPr marL="9360" marR="9360" marT="1314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4A226E0D-04F2-4075-89F3-C5639AD09FA2}" type="slidenum">
              <a:rPr lang="it-IT" smtClean="0"/>
              <a:pPr algn="ctr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085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4000" b="1" dirty="0" smtClean="0">
                <a:latin typeface="GeosansLight" pitchFamily="2" charset="0"/>
              </a:rPr>
              <a:t>Market Analysis: </a:t>
            </a:r>
            <a:r>
              <a:rPr lang="it-IT" sz="4000" b="1" dirty="0" err="1" smtClean="0">
                <a:latin typeface="GeosansLight" pitchFamily="2" charset="0"/>
              </a:rPr>
              <a:t>Size</a:t>
            </a:r>
            <a:r>
              <a:rPr lang="it-IT" sz="4000" b="1" dirty="0" smtClean="0">
                <a:latin typeface="GeosansLight" pitchFamily="2" charset="0"/>
              </a:rPr>
              <a:t> and Forecast</a:t>
            </a:r>
            <a:endParaRPr lang="it-IT" sz="4000" b="1" dirty="0">
              <a:latin typeface="GeosansLigh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4158034"/>
            <a:ext cx="8784976" cy="2592288"/>
          </a:xfrm>
        </p:spPr>
        <p:txBody>
          <a:bodyPr>
            <a:noAutofit/>
          </a:bodyPr>
          <a:lstStyle/>
          <a:p>
            <a:pPr marL="169863" indent="-169863" algn="just">
              <a:spcAft>
                <a:spcPts val="600"/>
              </a:spcAft>
              <a:buFont typeface="Arial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</a:pPr>
            <a:r>
              <a:rPr lang="it-IT" sz="1800" b="0" dirty="0">
                <a:solidFill>
                  <a:srgbClr val="000000"/>
                </a:solidFill>
                <a:latin typeface="GeosansLight"/>
              </a:rPr>
              <a:t>In the first </a:t>
            </a:r>
            <a:r>
              <a:rPr lang="en-US" sz="1800" b="0" dirty="0">
                <a:solidFill>
                  <a:srgbClr val="000000"/>
                </a:solidFill>
                <a:latin typeface="GeosansLight"/>
              </a:rPr>
              <a:t>years </a:t>
            </a:r>
            <a:r>
              <a:rPr lang="en-US" sz="1800" b="0" dirty="0" err="1">
                <a:solidFill>
                  <a:srgbClr val="000000"/>
                </a:solidFill>
                <a:latin typeface="GeosansLight"/>
              </a:rPr>
              <a:t>DowSee</a:t>
            </a:r>
            <a:r>
              <a:rPr lang="en-US" sz="1800" b="0" dirty="0">
                <a:solidFill>
                  <a:srgbClr val="000000"/>
                </a:solidFill>
                <a:latin typeface="GeosansLight"/>
              </a:rPr>
              <a:t> products and solutions will be mainly addressed to Italy and neighboring European Countries</a:t>
            </a:r>
            <a:r>
              <a:rPr lang="it-IT" sz="1800" b="0" dirty="0">
                <a:solidFill>
                  <a:srgbClr val="000000"/>
                </a:solidFill>
                <a:latin typeface="GeosansLight"/>
              </a:rPr>
              <a:t>.</a:t>
            </a:r>
          </a:p>
          <a:p>
            <a:pPr marL="169863" indent="-169863" algn="just">
              <a:spcAft>
                <a:spcPts val="600"/>
              </a:spcAft>
              <a:buFont typeface="Arial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</a:pPr>
            <a:r>
              <a:rPr lang="en-US" sz="1800" b="0" dirty="0">
                <a:solidFill>
                  <a:srgbClr val="000000"/>
                </a:solidFill>
                <a:latin typeface="GeosansLight"/>
              </a:rPr>
              <a:t>According to a recent study by Frost &amp; Sullivan (“Smart Water Metering Mega Trend Roadmap”), </a:t>
            </a:r>
            <a:r>
              <a:rPr lang="en-US" sz="1800" b="0" dirty="0" smtClean="0">
                <a:solidFill>
                  <a:srgbClr val="000000"/>
                </a:solidFill>
                <a:latin typeface="GeosansLight"/>
              </a:rPr>
              <a:t>the </a:t>
            </a:r>
            <a:r>
              <a:rPr lang="en-US" sz="1800" b="0" dirty="0">
                <a:solidFill>
                  <a:srgbClr val="000000"/>
                </a:solidFill>
                <a:latin typeface="GeosansLight"/>
              </a:rPr>
              <a:t>total European market </a:t>
            </a:r>
            <a:r>
              <a:rPr lang="en-US" sz="1800" b="0" dirty="0" smtClean="0">
                <a:solidFill>
                  <a:srgbClr val="000000"/>
                </a:solidFill>
                <a:latin typeface="GeosansLight"/>
              </a:rPr>
              <a:t>for </a:t>
            </a:r>
            <a:r>
              <a:rPr lang="en-US" sz="1800" b="0" dirty="0">
                <a:solidFill>
                  <a:srgbClr val="000000"/>
                </a:solidFill>
                <a:latin typeface="GeosansLight"/>
              </a:rPr>
              <a:t>products and services related to water grid metering was worth 0,9 EUR </a:t>
            </a:r>
            <a:r>
              <a:rPr lang="en-US" sz="1800" b="0" dirty="0" smtClean="0">
                <a:solidFill>
                  <a:srgbClr val="000000"/>
                </a:solidFill>
                <a:latin typeface="GeosansLight"/>
              </a:rPr>
              <a:t>BN in 2010.</a:t>
            </a:r>
            <a:endParaRPr lang="en-US" sz="1800" b="0" dirty="0">
              <a:solidFill>
                <a:srgbClr val="000000"/>
              </a:solidFill>
              <a:latin typeface="GeosansLight"/>
            </a:endParaRPr>
          </a:p>
          <a:p>
            <a:pPr marL="169863" indent="-169863" algn="just">
              <a:spcAft>
                <a:spcPts val="600"/>
              </a:spcAft>
              <a:buFont typeface="Arial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</a:pPr>
            <a:r>
              <a:rPr lang="en-US" sz="1800" b="0" dirty="0">
                <a:solidFill>
                  <a:srgbClr val="000000"/>
                </a:solidFill>
                <a:latin typeface="GeosansLight"/>
              </a:rPr>
              <a:t>The value was roughly divided into 3 equal parts: products (smart or traditional meters), installation and maintenance services, </a:t>
            </a:r>
            <a:r>
              <a:rPr lang="en-US" sz="1800" b="0" dirty="0" smtClean="0">
                <a:solidFill>
                  <a:srgbClr val="000000"/>
                </a:solidFill>
                <a:latin typeface="GeosansLight"/>
              </a:rPr>
              <a:t>network </a:t>
            </a:r>
            <a:r>
              <a:rPr lang="en-US" sz="1800" b="0" dirty="0">
                <a:solidFill>
                  <a:srgbClr val="000000"/>
                </a:solidFill>
                <a:latin typeface="GeosansLight"/>
              </a:rPr>
              <a:t>and </a:t>
            </a:r>
            <a:r>
              <a:rPr lang="en-US" sz="1800" b="0" dirty="0" smtClean="0">
                <a:solidFill>
                  <a:srgbClr val="000000"/>
                </a:solidFill>
                <a:latin typeface="GeosansLight"/>
              </a:rPr>
              <a:t>data management </a:t>
            </a:r>
            <a:r>
              <a:rPr lang="en-US" sz="1800" b="0" dirty="0">
                <a:solidFill>
                  <a:srgbClr val="000000"/>
                </a:solidFill>
                <a:latin typeface="GeosansLight"/>
              </a:rPr>
              <a:t>infrastructure </a:t>
            </a:r>
            <a:r>
              <a:rPr lang="en-US" sz="1800" b="0" dirty="0" smtClean="0">
                <a:solidFill>
                  <a:srgbClr val="000000"/>
                </a:solidFill>
                <a:latin typeface="GeosansLight"/>
              </a:rPr>
              <a:t>(including billing </a:t>
            </a:r>
            <a:r>
              <a:rPr lang="en-US" sz="1800" b="0" dirty="0">
                <a:solidFill>
                  <a:srgbClr val="000000"/>
                </a:solidFill>
                <a:latin typeface="GeosansLight"/>
              </a:rPr>
              <a:t>and data analytics).</a:t>
            </a:r>
          </a:p>
          <a:p>
            <a:pPr marL="169863" indent="-169863" algn="just">
              <a:spcAft>
                <a:spcPts val="600"/>
              </a:spcAft>
              <a:buFont typeface="Arial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</a:pPr>
            <a:r>
              <a:rPr lang="en-US" sz="1800" b="0" dirty="0">
                <a:solidFill>
                  <a:srgbClr val="000000"/>
                </a:solidFill>
                <a:latin typeface="GeosansLight"/>
              </a:rPr>
              <a:t>Frost &amp; Sullivan forecasts </a:t>
            </a:r>
            <a:r>
              <a:rPr lang="en-US" sz="1800" dirty="0">
                <a:solidFill>
                  <a:srgbClr val="000000"/>
                </a:solidFill>
                <a:latin typeface="GeosansLight"/>
              </a:rPr>
              <a:t>total market to grow up to 6,0 EUR BN by 2020</a:t>
            </a:r>
            <a:r>
              <a:rPr lang="en-US" sz="1800" b="0" dirty="0">
                <a:solidFill>
                  <a:srgbClr val="000000"/>
                </a:solidFill>
                <a:latin typeface="GeosansLight"/>
              </a:rPr>
              <a:t>, </a:t>
            </a:r>
            <a:r>
              <a:rPr lang="en-US" sz="1800" dirty="0">
                <a:solidFill>
                  <a:srgbClr val="000000"/>
                </a:solidFill>
                <a:latin typeface="GeosansLight"/>
              </a:rPr>
              <a:t>with the largest increase </a:t>
            </a:r>
            <a:r>
              <a:rPr lang="en-US" sz="1800" b="0" dirty="0">
                <a:solidFill>
                  <a:srgbClr val="000000"/>
                </a:solidFill>
                <a:latin typeface="GeosansLight"/>
              </a:rPr>
              <a:t>(more than 4 EUR BN) </a:t>
            </a:r>
            <a:r>
              <a:rPr lang="en-US" sz="1800" dirty="0">
                <a:solidFill>
                  <a:srgbClr val="000000"/>
                </a:solidFill>
                <a:latin typeface="GeosansLight"/>
              </a:rPr>
              <a:t>expected in the hardware network infrastructure and data management segment</a:t>
            </a:r>
            <a:r>
              <a:rPr lang="en-US" sz="1800" b="0" dirty="0">
                <a:solidFill>
                  <a:srgbClr val="000000"/>
                </a:solidFill>
                <a:latin typeface="GeosansLight"/>
              </a:rPr>
              <a:t>, opening a wide space for new ICT specialized companies to enter the market.</a:t>
            </a:r>
          </a:p>
        </p:txBody>
      </p:sp>
      <p:grpSp>
        <p:nvGrpSpPr>
          <p:cNvPr id="27" name="Gruppo 26"/>
          <p:cNvGrpSpPr/>
          <p:nvPr/>
        </p:nvGrpSpPr>
        <p:grpSpPr>
          <a:xfrm>
            <a:off x="179512" y="906938"/>
            <a:ext cx="8689227" cy="3119507"/>
            <a:chOff x="69725" y="1053405"/>
            <a:chExt cx="8894763" cy="3406775"/>
          </a:xfrm>
        </p:grpSpPr>
        <p:grpSp>
          <p:nvGrpSpPr>
            <p:cNvPr id="26" name="Gruppo 25"/>
            <p:cNvGrpSpPr/>
            <p:nvPr/>
          </p:nvGrpSpPr>
          <p:grpSpPr>
            <a:xfrm>
              <a:off x="5275138" y="1067692"/>
              <a:ext cx="3689350" cy="3392488"/>
              <a:chOff x="5275138" y="1067692"/>
              <a:chExt cx="3689350" cy="3392488"/>
            </a:xfrm>
          </p:grpSpPr>
          <p:sp>
            <p:nvSpPr>
              <p:cNvPr id="4" name="Rectangle 2"/>
              <p:cNvSpPr>
                <a:spLocks noChangeArrowheads="1"/>
              </p:cNvSpPr>
              <p:nvPr/>
            </p:nvSpPr>
            <p:spPr bwMode="auto">
              <a:xfrm>
                <a:off x="5552990" y="1067692"/>
                <a:ext cx="3211433" cy="27918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buClrTx/>
                  <a:buFontTx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it-IT" sz="1200" b="1" u="sng" dirty="0">
                    <a:solidFill>
                      <a:srgbClr val="000000"/>
                    </a:solidFill>
                    <a:latin typeface="Century Gothic" pitchFamily="34" charset="0"/>
                  </a:rPr>
                  <a:t>EUROPE: </a:t>
                </a:r>
                <a:r>
                  <a:rPr lang="en-US" sz="1200" b="1" u="sng" dirty="0">
                    <a:solidFill>
                      <a:srgbClr val="000000"/>
                    </a:solidFill>
                    <a:latin typeface="Century Gothic" pitchFamily="34" charset="0"/>
                  </a:rPr>
                  <a:t>Yearly</a:t>
                </a:r>
                <a:r>
                  <a:rPr lang="it-IT" sz="1200" b="1" u="sng" dirty="0">
                    <a:solidFill>
                      <a:srgbClr val="000000"/>
                    </a:solidFill>
                    <a:latin typeface="Century Gothic" pitchFamily="34" charset="0"/>
                  </a:rPr>
                  <a:t> Market </a:t>
                </a:r>
                <a:r>
                  <a:rPr lang="en-US" sz="1200" b="1" u="sng" dirty="0">
                    <a:solidFill>
                      <a:srgbClr val="000000"/>
                    </a:solidFill>
                    <a:latin typeface="Century Gothic" pitchFamily="34" charset="0"/>
                  </a:rPr>
                  <a:t>Size and Forecast</a:t>
                </a:r>
              </a:p>
            </p:txBody>
          </p:sp>
          <p:pic>
            <p:nvPicPr>
              <p:cNvPr id="10" name="Picture 9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275138" y="1588392"/>
                <a:ext cx="3689350" cy="287178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</p:grpSp>
        <p:grpSp>
          <p:nvGrpSpPr>
            <p:cNvPr id="7" name="Gruppo 6"/>
            <p:cNvGrpSpPr/>
            <p:nvPr/>
          </p:nvGrpSpPr>
          <p:grpSpPr>
            <a:xfrm>
              <a:off x="69725" y="1053405"/>
              <a:ext cx="5455369" cy="3406775"/>
              <a:chOff x="69725" y="1053405"/>
              <a:chExt cx="5455369" cy="3406775"/>
            </a:xfrm>
          </p:grpSpPr>
          <p:sp>
            <p:nvSpPr>
              <p:cNvPr id="5" name="Rectangle 3"/>
              <p:cNvSpPr>
                <a:spLocks noChangeArrowheads="1"/>
              </p:cNvSpPr>
              <p:nvPr/>
            </p:nvSpPr>
            <p:spPr bwMode="auto">
              <a:xfrm>
                <a:off x="1014759" y="1053405"/>
                <a:ext cx="3778896" cy="27918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buClrTx/>
                  <a:buFontTx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it-IT" sz="1200" b="1" u="sng" dirty="0">
                    <a:solidFill>
                      <a:srgbClr val="000000"/>
                    </a:solidFill>
                    <a:latin typeface="Century Gothic" pitchFamily="34" charset="0"/>
                  </a:rPr>
                  <a:t>EUROPE: Smart Water </a:t>
                </a:r>
                <a:r>
                  <a:rPr lang="en-US" sz="1200" b="1" u="sng" dirty="0">
                    <a:solidFill>
                      <a:srgbClr val="000000"/>
                    </a:solidFill>
                    <a:latin typeface="Century Gothic" pitchFamily="34" charset="0"/>
                  </a:rPr>
                  <a:t>Metering Penetration Stock</a:t>
                </a:r>
              </a:p>
            </p:txBody>
          </p:sp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 rot="5400000">
                <a:off x="3969582" y="2672220"/>
                <a:ext cx="2878010" cy="23301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buClrTx/>
                  <a:buFontTx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US" sz="900" i="1" dirty="0">
                    <a:solidFill>
                      <a:srgbClr val="000000"/>
                    </a:solidFill>
                    <a:latin typeface="Century Gothic" pitchFamily="34" charset="0"/>
                  </a:rPr>
                  <a:t>Source: Frost &amp; Sullivan and internal elaborations</a:t>
                </a:r>
              </a:p>
            </p:txBody>
          </p:sp>
          <p:pic>
            <p:nvPicPr>
              <p:cNvPr id="9" name="Picture 8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9725" y="1388367"/>
                <a:ext cx="5400675" cy="307181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grpSp>
            <p:nvGrpSpPr>
              <p:cNvPr id="11" name="Group 10"/>
              <p:cNvGrpSpPr>
                <a:grpSpLocks/>
              </p:cNvGrpSpPr>
              <p:nvPr/>
            </p:nvGrpSpPr>
            <p:grpSpPr bwMode="auto">
              <a:xfrm>
                <a:off x="1368300" y="3399730"/>
                <a:ext cx="784225" cy="869950"/>
                <a:chOff x="818" y="1997"/>
                <a:chExt cx="494" cy="548"/>
              </a:xfrm>
            </p:grpSpPr>
            <p:pic>
              <p:nvPicPr>
                <p:cNvPr id="12" name="Picture 11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818" y="1997"/>
                  <a:ext cx="494" cy="548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</p:pic>
            <p:sp>
              <p:nvSpPr>
                <p:cNvPr id="13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953" y="2054"/>
                  <a:ext cx="224" cy="223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 dirty="0">
                    <a:latin typeface="Century Gothic" pitchFamily="34" charset="0"/>
                  </a:endParaRPr>
                </a:p>
              </p:txBody>
            </p:sp>
          </p:grpSp>
          <p:grpSp>
            <p:nvGrpSpPr>
              <p:cNvPr id="14" name="Group 13"/>
              <p:cNvGrpSpPr>
                <a:grpSpLocks/>
              </p:cNvGrpSpPr>
              <p:nvPr/>
            </p:nvGrpSpPr>
            <p:grpSpPr bwMode="auto">
              <a:xfrm>
                <a:off x="2849438" y="3221930"/>
                <a:ext cx="955675" cy="1077912"/>
                <a:chOff x="1751" y="1885"/>
                <a:chExt cx="602" cy="679"/>
              </a:xfrm>
            </p:grpSpPr>
            <p:pic>
              <p:nvPicPr>
                <p:cNvPr id="15" name="Picture 1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751" y="1885"/>
                  <a:ext cx="602" cy="679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</p:pic>
            <p:sp>
              <p:nvSpPr>
                <p:cNvPr id="16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900" y="1957"/>
                  <a:ext cx="304" cy="304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 dirty="0">
                    <a:latin typeface="Century Gothic" pitchFamily="34" charset="0"/>
                  </a:endParaRPr>
                </a:p>
              </p:txBody>
            </p:sp>
          </p:grpSp>
          <p:grpSp>
            <p:nvGrpSpPr>
              <p:cNvPr id="17" name="Group 16"/>
              <p:cNvGrpSpPr>
                <a:grpSpLocks/>
              </p:cNvGrpSpPr>
              <p:nvPr/>
            </p:nvGrpSpPr>
            <p:grpSpPr bwMode="auto">
              <a:xfrm>
                <a:off x="4336925" y="3002855"/>
                <a:ext cx="1108075" cy="1303337"/>
                <a:chOff x="2688" y="1747"/>
                <a:chExt cx="698" cy="821"/>
              </a:xfrm>
            </p:grpSpPr>
            <p:pic>
              <p:nvPicPr>
                <p:cNvPr id="18" name="Picture 17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2688" y="1747"/>
                  <a:ext cx="698" cy="821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</p:pic>
            <p:sp>
              <p:nvSpPr>
                <p:cNvPr id="19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846" y="1838"/>
                  <a:ext cx="384" cy="383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 dirty="0">
                    <a:latin typeface="Century Gothic" pitchFamily="34" charset="0"/>
                  </a:endParaRPr>
                </a:p>
              </p:txBody>
            </p:sp>
          </p:grpSp>
          <p:sp>
            <p:nvSpPr>
              <p:cNvPr id="20" name="Text Box 19"/>
              <p:cNvSpPr txBox="1">
                <a:spLocks noChangeArrowheads="1"/>
              </p:cNvSpPr>
              <p:nvPr/>
            </p:nvSpPr>
            <p:spPr bwMode="auto">
              <a:xfrm>
                <a:off x="1448305" y="3452117"/>
                <a:ext cx="627393" cy="46384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buClrTx/>
                  <a:buFontTx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it-IT" sz="800" dirty="0">
                    <a:solidFill>
                      <a:srgbClr val="000000"/>
                    </a:solidFill>
                    <a:latin typeface="Century Gothic" pitchFamily="34" charset="0"/>
                  </a:rPr>
                  <a:t>Market</a:t>
                </a:r>
              </a:p>
              <a:p>
                <a:pPr>
                  <a:buClrTx/>
                  <a:buFontTx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it-IT" sz="800" dirty="0">
                    <a:solidFill>
                      <a:srgbClr val="000000"/>
                    </a:solidFill>
                    <a:latin typeface="Century Gothic" pitchFamily="34" charset="0"/>
                  </a:rPr>
                  <a:t>Revenue</a:t>
                </a:r>
              </a:p>
              <a:p>
                <a:pPr>
                  <a:buClrTx/>
                  <a:buFontTx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US" sz="800" dirty="0">
                    <a:solidFill>
                      <a:srgbClr val="000000"/>
                    </a:solidFill>
                    <a:latin typeface="Century Gothic" pitchFamily="34" charset="0"/>
                  </a:rPr>
                  <a:t>€ </a:t>
                </a:r>
                <a:r>
                  <a:rPr lang="en-US" sz="800" dirty="0" smtClean="0">
                    <a:solidFill>
                      <a:srgbClr val="000000"/>
                    </a:solidFill>
                    <a:latin typeface="Century Gothic" pitchFamily="34" charset="0"/>
                  </a:rPr>
                  <a:t>0,9 BN</a:t>
                </a:r>
                <a:endParaRPr lang="en-US" sz="800" dirty="0">
                  <a:solidFill>
                    <a:srgbClr val="000000"/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21" name="Text Box 20"/>
              <p:cNvSpPr txBox="1">
                <a:spLocks noChangeArrowheads="1"/>
              </p:cNvSpPr>
              <p:nvPr/>
            </p:nvSpPr>
            <p:spPr bwMode="auto">
              <a:xfrm>
                <a:off x="2986320" y="3344167"/>
                <a:ext cx="683498" cy="51001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buClrTx/>
                  <a:buFontTx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it-IT" sz="900" dirty="0">
                    <a:solidFill>
                      <a:srgbClr val="000000"/>
                    </a:solidFill>
                    <a:latin typeface="Century Gothic" pitchFamily="34" charset="0"/>
                  </a:rPr>
                  <a:t>Market</a:t>
                </a:r>
              </a:p>
              <a:p>
                <a:pPr>
                  <a:buClrTx/>
                  <a:buFontTx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it-IT" sz="900" dirty="0">
                    <a:solidFill>
                      <a:srgbClr val="000000"/>
                    </a:solidFill>
                    <a:latin typeface="Century Gothic" pitchFamily="34" charset="0"/>
                  </a:rPr>
                  <a:t>Revenue</a:t>
                </a:r>
              </a:p>
              <a:p>
                <a:pPr>
                  <a:buClrTx/>
                  <a:buFontTx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US" sz="900" dirty="0">
                    <a:solidFill>
                      <a:srgbClr val="000000"/>
                    </a:solidFill>
                    <a:latin typeface="Century Gothic" pitchFamily="34" charset="0"/>
                  </a:rPr>
                  <a:t>€ 1,9 </a:t>
                </a:r>
                <a:r>
                  <a:rPr lang="en-US" sz="900" dirty="0" smtClean="0">
                    <a:solidFill>
                      <a:srgbClr val="000000"/>
                    </a:solidFill>
                    <a:latin typeface="Century Gothic" pitchFamily="34" charset="0"/>
                  </a:rPr>
                  <a:t>BN</a:t>
                </a:r>
                <a:endParaRPr lang="en-US" sz="900" dirty="0">
                  <a:solidFill>
                    <a:srgbClr val="000000"/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22" name="Text Box 21"/>
              <p:cNvSpPr txBox="1">
                <a:spLocks noChangeArrowheads="1"/>
              </p:cNvSpPr>
              <p:nvPr/>
            </p:nvSpPr>
            <p:spPr bwMode="auto">
              <a:xfrm>
                <a:off x="4513232" y="3196530"/>
                <a:ext cx="738000" cy="55617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buClrTx/>
                  <a:buFontTx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it-IT" sz="1000" dirty="0">
                    <a:solidFill>
                      <a:srgbClr val="000000"/>
                    </a:solidFill>
                    <a:latin typeface="Century Gothic" pitchFamily="34" charset="0"/>
                  </a:rPr>
                  <a:t>Market</a:t>
                </a:r>
              </a:p>
              <a:p>
                <a:pPr>
                  <a:buClrTx/>
                  <a:buFontTx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it-IT" sz="1000" dirty="0">
                    <a:solidFill>
                      <a:srgbClr val="000000"/>
                    </a:solidFill>
                    <a:latin typeface="Century Gothic" pitchFamily="34" charset="0"/>
                  </a:rPr>
                  <a:t>Revenue</a:t>
                </a:r>
              </a:p>
              <a:p>
                <a:pPr>
                  <a:buClrTx/>
                  <a:buFontTx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US" sz="1000" dirty="0">
                    <a:solidFill>
                      <a:srgbClr val="000000"/>
                    </a:solidFill>
                    <a:latin typeface="Century Gothic" pitchFamily="34" charset="0"/>
                  </a:rPr>
                  <a:t>€ </a:t>
                </a:r>
                <a:r>
                  <a:rPr lang="en-US" sz="1000" dirty="0" smtClean="0">
                    <a:solidFill>
                      <a:srgbClr val="000000"/>
                    </a:solidFill>
                    <a:latin typeface="Century Gothic" pitchFamily="34" charset="0"/>
                  </a:rPr>
                  <a:t>6,0 BN</a:t>
                </a:r>
                <a:endParaRPr lang="en-US" sz="1000" dirty="0">
                  <a:solidFill>
                    <a:srgbClr val="000000"/>
                  </a:solidFill>
                  <a:latin typeface="Century Gothic" pitchFamily="34" charset="0"/>
                </a:endParaRPr>
              </a:p>
            </p:txBody>
          </p:sp>
          <p:cxnSp>
            <p:nvCxnSpPr>
              <p:cNvPr id="23" name="AutoShape 22"/>
              <p:cNvCxnSpPr>
                <a:cxnSpLocks noChangeShapeType="1"/>
              </p:cNvCxnSpPr>
              <p:nvPr/>
            </p:nvCxnSpPr>
            <p:spPr bwMode="auto">
              <a:xfrm flipV="1">
                <a:off x="1762000" y="3933130"/>
                <a:ext cx="1588" cy="227012"/>
              </a:xfrm>
              <a:prstGeom prst="straightConnector1">
                <a:avLst/>
              </a:prstGeom>
              <a:noFill/>
              <a:ln w="12600" cap="rnd">
                <a:solidFill>
                  <a:srgbClr val="BFBFBF"/>
                </a:solidFill>
                <a:bevel/>
                <a:headEnd/>
                <a:tailEnd type="triangle" w="med" len="med"/>
              </a:ln>
            </p:spPr>
          </p:cxnSp>
          <p:cxnSp>
            <p:nvCxnSpPr>
              <p:cNvPr id="24" name="AutoShape 23"/>
              <p:cNvCxnSpPr>
                <a:cxnSpLocks noChangeShapeType="1"/>
              </p:cNvCxnSpPr>
              <p:nvPr/>
            </p:nvCxnSpPr>
            <p:spPr bwMode="auto">
              <a:xfrm flipV="1">
                <a:off x="3327275" y="3920430"/>
                <a:ext cx="1588" cy="241300"/>
              </a:xfrm>
              <a:prstGeom prst="straightConnector1">
                <a:avLst/>
              </a:prstGeom>
              <a:noFill/>
              <a:ln w="12600" cap="rnd">
                <a:solidFill>
                  <a:srgbClr val="BFBFBF"/>
                </a:solidFill>
                <a:bevel/>
                <a:headEnd/>
                <a:tailEnd type="triangle" w="med" len="med"/>
              </a:ln>
            </p:spPr>
          </p:cxnSp>
          <p:cxnSp>
            <p:nvCxnSpPr>
              <p:cNvPr id="25" name="AutoShape 24"/>
              <p:cNvCxnSpPr>
                <a:cxnSpLocks noChangeShapeType="1"/>
              </p:cNvCxnSpPr>
              <p:nvPr/>
            </p:nvCxnSpPr>
            <p:spPr bwMode="auto">
              <a:xfrm flipH="1" flipV="1">
                <a:off x="4894138" y="3920430"/>
                <a:ext cx="1587" cy="236537"/>
              </a:xfrm>
              <a:prstGeom prst="straightConnector1">
                <a:avLst/>
              </a:prstGeom>
              <a:noFill/>
              <a:ln w="12600" cap="rnd">
                <a:solidFill>
                  <a:srgbClr val="BFBFBF"/>
                </a:solidFill>
                <a:bevel/>
                <a:headEnd/>
                <a:tailEnd type="triangle" w="med" len="med"/>
              </a:ln>
            </p:spPr>
          </p:cxnSp>
        </p:grpSp>
      </p:grp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4A226E0D-04F2-4075-89F3-C5639AD09FA2}" type="slidenum">
              <a:rPr lang="it-IT" smtClean="0"/>
              <a:pPr algn="ctr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278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ell\Desktop\WSN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3436" r="9629" b="2120"/>
          <a:stretch/>
        </p:blipFill>
        <p:spPr bwMode="auto">
          <a:xfrm>
            <a:off x="827584" y="3293938"/>
            <a:ext cx="3216099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err="1" smtClean="0"/>
              <a:t>Our</a:t>
            </a:r>
            <a:r>
              <a:rPr lang="it-IT" b="1" dirty="0" smtClean="0"/>
              <a:t> </a:t>
            </a:r>
            <a:r>
              <a:rPr lang="it-IT" b="1" dirty="0" err="1" smtClean="0"/>
              <a:t>system</a:t>
            </a:r>
            <a:endParaRPr lang="it-IT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89682"/>
            <a:ext cx="8352928" cy="2232248"/>
          </a:xfrm>
        </p:spPr>
        <p:txBody>
          <a:bodyPr>
            <a:noAutofit/>
          </a:bodyPr>
          <a:lstStyle/>
          <a:p>
            <a:pPr algn="just"/>
            <a:r>
              <a:rPr lang="it-IT" sz="2800" dirty="0" smtClean="0">
                <a:latin typeface="GeosansLight" pitchFamily="2" charset="0"/>
              </a:rPr>
              <a:t>W-</a:t>
            </a:r>
            <a:r>
              <a:rPr lang="it-IT" sz="2800" dirty="0" err="1" smtClean="0">
                <a:latin typeface="GeosansLight" pitchFamily="2" charset="0"/>
              </a:rPr>
              <a:t>MeMo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dirty="0" err="1" smtClean="0">
                <a:latin typeface="GeosansLight" pitchFamily="2" charset="0"/>
              </a:rPr>
              <a:t>is</a:t>
            </a:r>
            <a:r>
              <a:rPr lang="it-IT" sz="2800" dirty="0" smtClean="0">
                <a:latin typeface="GeosansLight" pitchFamily="2" charset="0"/>
              </a:rPr>
              <a:t> a </a:t>
            </a:r>
            <a:r>
              <a:rPr lang="it-IT" sz="2800" dirty="0" err="1" smtClean="0">
                <a:latin typeface="GeosansLight" pitchFamily="2" charset="0"/>
              </a:rPr>
              <a:t>sensor</a:t>
            </a:r>
            <a:r>
              <a:rPr lang="it-IT" sz="2800" dirty="0" smtClean="0">
                <a:latin typeface="GeosansLight" pitchFamily="2" charset="0"/>
              </a:rPr>
              <a:t> network </a:t>
            </a:r>
            <a:r>
              <a:rPr lang="it-IT" sz="2800" dirty="0" err="1" smtClean="0">
                <a:latin typeface="GeosansLight" pitchFamily="2" charset="0"/>
              </a:rPr>
              <a:t>based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dirty="0" err="1" smtClean="0">
                <a:latin typeface="GeosansLight" pitchFamily="2" charset="0"/>
              </a:rPr>
              <a:t>system</a:t>
            </a:r>
            <a:r>
              <a:rPr lang="it-IT" sz="2800" dirty="0" smtClean="0">
                <a:latin typeface="GeosansLight" pitchFamily="2" charset="0"/>
              </a:rPr>
              <a:t> (</a:t>
            </a:r>
            <a:r>
              <a:rPr lang="it-IT" sz="2800" b="1" dirty="0" smtClean="0">
                <a:solidFill>
                  <a:srgbClr val="4770A1"/>
                </a:solidFill>
                <a:latin typeface="GeosansLight" pitchFamily="2" charset="0"/>
              </a:rPr>
              <a:t>WSN</a:t>
            </a:r>
            <a:r>
              <a:rPr lang="it-IT" sz="2800" b="1" dirty="0" smtClean="0">
                <a:latin typeface="GeosansLight" pitchFamily="2" charset="0"/>
              </a:rPr>
              <a:t> </a:t>
            </a:r>
            <a:r>
              <a:rPr lang="it-IT" sz="2800" dirty="0" smtClean="0">
                <a:latin typeface="GeosansLight" pitchFamily="2" charset="0"/>
              </a:rPr>
              <a:t>- Wireless Sensor Network) for the real-time </a:t>
            </a:r>
            <a:r>
              <a:rPr lang="it-IT" sz="2800" dirty="0" err="1" smtClean="0">
                <a:latin typeface="GeosansLight" pitchFamily="2" charset="0"/>
              </a:rPr>
              <a:t>monitoring</a:t>
            </a:r>
            <a:r>
              <a:rPr lang="it-IT" sz="2800" dirty="0" smtClean="0">
                <a:latin typeface="GeosansLight" pitchFamily="2" charset="0"/>
              </a:rPr>
              <a:t> &amp; </a:t>
            </a:r>
            <a:r>
              <a:rPr lang="it-IT" sz="2800" dirty="0" err="1" smtClean="0">
                <a:latin typeface="GeosansLight" pitchFamily="2" charset="0"/>
              </a:rPr>
              <a:t>metering</a:t>
            </a:r>
            <a:r>
              <a:rPr lang="it-IT" sz="2800" dirty="0" smtClean="0">
                <a:latin typeface="GeosansLight" pitchFamily="2" charset="0"/>
              </a:rPr>
              <a:t> of water </a:t>
            </a:r>
            <a:r>
              <a:rPr lang="it-IT" sz="2800" dirty="0" err="1" smtClean="0">
                <a:latin typeface="GeosansLight" pitchFamily="2" charset="0"/>
              </a:rPr>
              <a:t>grids</a:t>
            </a:r>
            <a:endParaRPr lang="it-IT" sz="2800" dirty="0" smtClean="0">
              <a:latin typeface="GeosansLight" pitchFamily="2" charset="0"/>
            </a:endParaRPr>
          </a:p>
          <a:p>
            <a:pPr algn="just"/>
            <a:r>
              <a:rPr lang="it-IT" sz="2800" dirty="0" smtClean="0">
                <a:latin typeface="GeosansLight" pitchFamily="2" charset="0"/>
              </a:rPr>
              <a:t>W-</a:t>
            </a:r>
            <a:r>
              <a:rPr lang="it-IT" sz="2800" dirty="0" err="1" smtClean="0">
                <a:latin typeface="GeosansLight" pitchFamily="2" charset="0"/>
              </a:rPr>
              <a:t>MeMo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dirty="0" err="1" smtClean="0">
                <a:latin typeface="GeosansLight" pitchFamily="2" charset="0"/>
              </a:rPr>
              <a:t>nodes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dirty="0" err="1" smtClean="0">
                <a:latin typeface="GeosansLight" pitchFamily="2" charset="0"/>
              </a:rPr>
              <a:t>located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dirty="0" err="1" smtClean="0">
                <a:latin typeface="GeosansLight" pitchFamily="2" charset="0"/>
              </a:rPr>
              <a:t>along</a:t>
            </a:r>
            <a:r>
              <a:rPr lang="it-IT" sz="2800" dirty="0" smtClean="0">
                <a:latin typeface="GeosansLight" pitchFamily="2" charset="0"/>
              </a:rPr>
              <a:t> water </a:t>
            </a:r>
            <a:r>
              <a:rPr lang="it-IT" sz="2800" dirty="0" err="1" smtClean="0">
                <a:latin typeface="GeosansLight" pitchFamily="2" charset="0"/>
              </a:rPr>
              <a:t>pipes</a:t>
            </a:r>
            <a:r>
              <a:rPr lang="it-IT" sz="2800" dirty="0" smtClean="0">
                <a:latin typeface="GeosansLight" pitchFamily="2" charset="0"/>
              </a:rPr>
              <a:t> are </a:t>
            </a:r>
            <a:r>
              <a:rPr lang="it-IT" sz="2800" dirty="0" err="1" smtClean="0">
                <a:latin typeface="GeosansLight" pitchFamily="2" charset="0"/>
              </a:rPr>
              <a:t>able</a:t>
            </a:r>
            <a:r>
              <a:rPr lang="it-IT" sz="2800" dirty="0" smtClean="0">
                <a:latin typeface="GeosansLight" pitchFamily="2" charset="0"/>
              </a:rPr>
              <a:t> to </a:t>
            </a:r>
            <a:r>
              <a:rPr lang="it-IT" sz="2800" dirty="0" err="1" smtClean="0">
                <a:latin typeface="GeosansLight" pitchFamily="2" charset="0"/>
              </a:rPr>
              <a:t>process</a:t>
            </a:r>
            <a:r>
              <a:rPr lang="it-IT" sz="2800" dirty="0" smtClean="0">
                <a:latin typeface="GeosansLight" pitchFamily="2" charset="0"/>
              </a:rPr>
              <a:t> the data </a:t>
            </a:r>
            <a:r>
              <a:rPr lang="it-IT" sz="2800" dirty="0" err="1" smtClean="0">
                <a:latin typeface="GeosansLight" pitchFamily="2" charset="0"/>
              </a:rPr>
              <a:t>collected</a:t>
            </a:r>
            <a:r>
              <a:rPr lang="it-IT" sz="2800" dirty="0" smtClean="0">
                <a:latin typeface="GeosansLight" pitchFamily="2" charset="0"/>
              </a:rPr>
              <a:t> by </a:t>
            </a:r>
            <a:r>
              <a:rPr lang="it-IT" sz="2800" dirty="0" err="1" smtClean="0">
                <a:latin typeface="GeosansLight" pitchFamily="2" charset="0"/>
              </a:rPr>
              <a:t>specific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dirty="0" err="1" smtClean="0">
                <a:latin typeface="GeosansLight" pitchFamily="2" charset="0"/>
              </a:rPr>
              <a:t>sensors</a:t>
            </a:r>
            <a:r>
              <a:rPr lang="it-IT" sz="2800" dirty="0" smtClean="0">
                <a:latin typeface="GeosansLight" pitchFamily="2" charset="0"/>
              </a:rPr>
              <a:t>, and to </a:t>
            </a:r>
            <a:r>
              <a:rPr lang="it-IT" sz="2800" dirty="0" err="1" smtClean="0">
                <a:latin typeface="GeosansLight" pitchFamily="2" charset="0"/>
              </a:rPr>
              <a:t>send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dirty="0" err="1" smtClean="0">
                <a:latin typeface="GeosansLight" pitchFamily="2" charset="0"/>
              </a:rPr>
              <a:t>them</a:t>
            </a:r>
            <a:r>
              <a:rPr lang="it-IT" sz="2800" dirty="0" smtClean="0">
                <a:latin typeface="GeosansLight" pitchFamily="2" charset="0"/>
              </a:rPr>
              <a:t> to a remote </a:t>
            </a:r>
            <a:r>
              <a:rPr lang="it-IT" sz="2800" dirty="0" err="1" smtClean="0">
                <a:latin typeface="GeosansLight" pitchFamily="2" charset="0"/>
              </a:rPr>
              <a:t>concentrator</a:t>
            </a:r>
            <a:r>
              <a:rPr lang="it-IT" sz="2800" dirty="0" smtClean="0">
                <a:latin typeface="GeosansLight" pitchFamily="2" charset="0"/>
              </a:rPr>
              <a:t>, on a wireless link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417640" y="3149923"/>
            <a:ext cx="4258816" cy="3528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i="0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0" i="0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  <a:buClrTx/>
              <a:buSzTx/>
            </a:pPr>
            <a:r>
              <a:rPr lang="it-IT" sz="2800" dirty="0" err="1" smtClean="0">
                <a:latin typeface="GeosansLight" pitchFamily="2" charset="0"/>
              </a:rPr>
              <a:t>Each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b="1" dirty="0" err="1" smtClean="0">
                <a:solidFill>
                  <a:srgbClr val="4770A1"/>
                </a:solidFill>
                <a:latin typeface="GeosansLight" pitchFamily="2" charset="0"/>
              </a:rPr>
              <a:t>concentrator</a:t>
            </a:r>
            <a:r>
              <a:rPr lang="it-IT" sz="2800" b="1" dirty="0" smtClean="0">
                <a:solidFill>
                  <a:srgbClr val="4770A1"/>
                </a:solidFill>
                <a:latin typeface="GeosansLight" pitchFamily="2" charset="0"/>
              </a:rPr>
              <a:t> </a:t>
            </a:r>
            <a:r>
              <a:rPr lang="it-IT" sz="2800" dirty="0" err="1" smtClean="0">
                <a:latin typeface="GeosansLight" pitchFamily="2" charset="0"/>
              </a:rPr>
              <a:t>collects</a:t>
            </a:r>
            <a:r>
              <a:rPr lang="it-IT" sz="2800" dirty="0" smtClean="0">
                <a:latin typeface="GeosansLight" pitchFamily="2" charset="0"/>
              </a:rPr>
              <a:t> data </a:t>
            </a:r>
            <a:r>
              <a:rPr lang="it-IT" sz="2800" dirty="0" err="1" smtClean="0">
                <a:latin typeface="GeosansLight" pitchFamily="2" charset="0"/>
              </a:rPr>
              <a:t>delivered</a:t>
            </a:r>
            <a:r>
              <a:rPr lang="it-IT" sz="2800" dirty="0" smtClean="0">
                <a:latin typeface="GeosansLight" pitchFamily="2" charset="0"/>
              </a:rPr>
              <a:t> by W-</a:t>
            </a:r>
            <a:r>
              <a:rPr lang="it-IT" sz="2800" dirty="0" err="1" smtClean="0">
                <a:latin typeface="GeosansLight" pitchFamily="2" charset="0"/>
              </a:rPr>
              <a:t>MeMo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dirty="0" err="1" smtClean="0">
                <a:latin typeface="GeosansLight" pitchFamily="2" charset="0"/>
              </a:rPr>
              <a:t>nodes</a:t>
            </a:r>
            <a:r>
              <a:rPr lang="it-IT" sz="2800" dirty="0" smtClean="0">
                <a:latin typeface="GeosansLight" pitchFamily="2" charset="0"/>
              </a:rPr>
              <a:t> and </a:t>
            </a:r>
            <a:r>
              <a:rPr lang="it-IT" sz="2800" dirty="0" err="1" smtClean="0">
                <a:latin typeface="GeosansLight" pitchFamily="2" charset="0"/>
              </a:rPr>
              <a:t>relays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dirty="0" err="1" smtClean="0">
                <a:latin typeface="GeosansLight" pitchFamily="2" charset="0"/>
              </a:rPr>
              <a:t>them</a:t>
            </a:r>
            <a:r>
              <a:rPr lang="it-IT" sz="2800" dirty="0" smtClean="0">
                <a:latin typeface="GeosansLight" pitchFamily="2" charset="0"/>
              </a:rPr>
              <a:t> to a control </a:t>
            </a:r>
            <a:r>
              <a:rPr lang="it-IT" sz="2800" dirty="0" err="1" smtClean="0">
                <a:latin typeface="GeosansLight" pitchFamily="2" charset="0"/>
              </a:rPr>
              <a:t>facility</a:t>
            </a:r>
            <a:endParaRPr lang="it-IT" sz="2800" dirty="0" smtClean="0">
              <a:latin typeface="GeosansLight" pitchFamily="2" charset="0"/>
            </a:endParaRPr>
          </a:p>
          <a:p>
            <a:pPr algn="just" fontAlgn="auto">
              <a:spcAft>
                <a:spcPts val="0"/>
              </a:spcAft>
              <a:buClrTx/>
              <a:buSzTx/>
            </a:pPr>
            <a:r>
              <a:rPr lang="it-IT" sz="2800" dirty="0" err="1" smtClean="0">
                <a:latin typeface="GeosansLight" pitchFamily="2" charset="0"/>
              </a:rPr>
              <a:t>Proper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dirty="0" err="1" smtClean="0">
                <a:latin typeface="GeosansLight" pitchFamily="2" charset="0"/>
              </a:rPr>
              <a:t>advanced</a:t>
            </a:r>
            <a:r>
              <a:rPr lang="it-IT" sz="2800" dirty="0" smtClean="0">
                <a:latin typeface="GeosansLight" pitchFamily="2" charset="0"/>
              </a:rPr>
              <a:t> data </a:t>
            </a:r>
            <a:r>
              <a:rPr lang="it-IT" sz="2800" dirty="0" err="1" smtClean="0">
                <a:latin typeface="GeosansLight" pitchFamily="2" charset="0"/>
              </a:rPr>
              <a:t>analysis</a:t>
            </a:r>
            <a:r>
              <a:rPr lang="it-IT" sz="2800" dirty="0" smtClean="0">
                <a:latin typeface="GeosansLight" pitchFamily="2" charset="0"/>
              </a:rPr>
              <a:t> and processing </a:t>
            </a:r>
            <a:r>
              <a:rPr lang="it-IT" sz="2800" dirty="0" err="1" smtClean="0">
                <a:latin typeface="GeosansLight" pitchFamily="2" charset="0"/>
              </a:rPr>
              <a:t>techniques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dirty="0" err="1" smtClean="0">
                <a:latin typeface="GeosansLight" pitchFamily="2" charset="0"/>
              </a:rPr>
              <a:t>enable</a:t>
            </a:r>
            <a:r>
              <a:rPr lang="it-IT" sz="2800" dirty="0" smtClean="0">
                <a:latin typeface="GeosansLight" pitchFamily="2" charset="0"/>
              </a:rPr>
              <a:t> an </a:t>
            </a:r>
            <a:r>
              <a:rPr lang="it-IT" sz="2800" dirty="0" err="1" smtClean="0">
                <a:latin typeface="GeosansLight" pitchFamily="2" charset="0"/>
              </a:rPr>
              <a:t>improved</a:t>
            </a:r>
            <a:r>
              <a:rPr lang="it-IT" sz="2800" dirty="0" smtClean="0">
                <a:latin typeface="GeosansLight" pitchFamily="2" charset="0"/>
              </a:rPr>
              <a:t> management of the water </a:t>
            </a:r>
            <a:r>
              <a:rPr lang="it-IT" sz="2800" dirty="0" err="1" smtClean="0">
                <a:latin typeface="GeosansLight" pitchFamily="2" charset="0"/>
              </a:rPr>
              <a:t>grid</a:t>
            </a:r>
            <a:r>
              <a:rPr lang="it-IT" sz="2800" dirty="0" smtClean="0">
                <a:latin typeface="GeosansLight" pitchFamily="2" charset="0"/>
              </a:rPr>
              <a:t>,  with </a:t>
            </a:r>
            <a:r>
              <a:rPr lang="it-IT" sz="2800" dirty="0" err="1" smtClean="0">
                <a:latin typeface="GeosansLight" pitchFamily="2" charset="0"/>
              </a:rPr>
              <a:t>possible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b="1" dirty="0" err="1" smtClean="0">
                <a:solidFill>
                  <a:srgbClr val="4770A1"/>
                </a:solidFill>
                <a:latin typeface="GeosansLight" pitchFamily="2" charset="0"/>
              </a:rPr>
              <a:t>anomalies</a:t>
            </a:r>
            <a:r>
              <a:rPr lang="it-IT" sz="2800" b="1" dirty="0" smtClean="0">
                <a:solidFill>
                  <a:srgbClr val="4770A1"/>
                </a:solidFill>
                <a:latin typeface="GeosansLight" pitchFamily="2" charset="0"/>
              </a:rPr>
              <a:t> </a:t>
            </a:r>
            <a:r>
              <a:rPr lang="it-IT" sz="2800" dirty="0" err="1" smtClean="0">
                <a:latin typeface="GeosansLight" pitchFamily="2" charset="0"/>
              </a:rPr>
              <a:t>automatically</a:t>
            </a:r>
            <a:r>
              <a:rPr lang="it-IT" sz="2800" dirty="0" smtClean="0">
                <a:latin typeface="GeosansLight" pitchFamily="2" charset="0"/>
              </a:rPr>
              <a:t> </a:t>
            </a:r>
            <a:r>
              <a:rPr lang="it-IT" sz="2800" dirty="0" err="1" smtClean="0">
                <a:latin typeface="GeosansLight" pitchFamily="2" charset="0"/>
              </a:rPr>
              <a:t>detected</a:t>
            </a:r>
            <a:r>
              <a:rPr lang="it-IT" sz="2800" dirty="0" smtClean="0">
                <a:latin typeface="GeosansLight" pitchFamily="2" charset="0"/>
              </a:rPr>
              <a:t> </a:t>
            </a:r>
            <a:endParaRPr lang="it-IT" sz="2800" dirty="0">
              <a:latin typeface="GeosansLigh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/>
              <a:t>W-</a:t>
            </a:r>
            <a:r>
              <a:rPr lang="it-IT" b="1" dirty="0" err="1" smtClean="0"/>
              <a:t>MeMo</a:t>
            </a:r>
            <a:r>
              <a:rPr lang="it-IT" b="1" dirty="0" smtClean="0"/>
              <a:t> </a:t>
            </a:r>
            <a:r>
              <a:rPr lang="it-IT" b="1" dirty="0" err="1" smtClean="0"/>
              <a:t>Node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997795"/>
            <a:ext cx="4968552" cy="3888432"/>
          </a:xfrm>
        </p:spPr>
        <p:txBody>
          <a:bodyPr>
            <a:noAutofit/>
          </a:bodyPr>
          <a:lstStyle/>
          <a:p>
            <a:pPr algn="just">
              <a:buFont typeface="+mj-lt"/>
              <a:buAutoNum type="arabicPeriod"/>
            </a:pPr>
            <a:r>
              <a:rPr lang="en-US" sz="2800" dirty="0" smtClean="0">
                <a:latin typeface="GeosansLight" pitchFamily="2" charset="0"/>
              </a:rPr>
              <a:t>W-</a:t>
            </a:r>
            <a:r>
              <a:rPr lang="en-US" sz="2800" dirty="0" err="1" smtClean="0">
                <a:latin typeface="GeosansLight" pitchFamily="2" charset="0"/>
              </a:rPr>
              <a:t>MeMo</a:t>
            </a:r>
            <a:r>
              <a:rPr lang="en-US" sz="2800" dirty="0" smtClean="0">
                <a:latin typeface="GeosansLight" pitchFamily="2" charset="0"/>
              </a:rPr>
              <a:t> node may host several sensors, to collect data about water quality and consumption</a:t>
            </a:r>
            <a:endParaRPr lang="en-US" sz="2800" dirty="0">
              <a:latin typeface="GeosansLight" pitchFamily="2" charset="0"/>
            </a:endParaRPr>
          </a:p>
          <a:p>
            <a:pPr algn="just">
              <a:buFont typeface="+mj-lt"/>
              <a:buAutoNum type="arabicPeriod"/>
            </a:pPr>
            <a:r>
              <a:rPr lang="en-US" sz="2800" dirty="0" smtClean="0">
                <a:latin typeface="GeosansLight" pitchFamily="2" charset="0"/>
              </a:rPr>
              <a:t>W-</a:t>
            </a:r>
            <a:r>
              <a:rPr lang="en-US" sz="2800" dirty="0" err="1" smtClean="0">
                <a:latin typeface="GeosansLight" pitchFamily="2" charset="0"/>
              </a:rPr>
              <a:t>MeMo</a:t>
            </a:r>
            <a:r>
              <a:rPr lang="en-US" sz="2800" dirty="0" smtClean="0">
                <a:latin typeface="GeosansLight" pitchFamily="2" charset="0"/>
              </a:rPr>
              <a:t> is a low-power device* (estimated battery lifetime </a:t>
            </a:r>
            <a:r>
              <a:rPr lang="en-US" sz="2800" dirty="0">
                <a:latin typeface="GeosansLight" pitchFamily="2" charset="0"/>
              </a:rPr>
              <a:t>≥</a:t>
            </a:r>
            <a:r>
              <a:rPr lang="en-US" sz="2800" dirty="0" smtClean="0">
                <a:latin typeface="GeosansLight" pitchFamily="2" charset="0"/>
              </a:rPr>
              <a:t> 10 years)</a:t>
            </a:r>
          </a:p>
          <a:p>
            <a:pPr algn="just">
              <a:buFont typeface="+mj-lt"/>
              <a:buAutoNum type="arabicPeriod"/>
            </a:pPr>
            <a:r>
              <a:rPr lang="en-US" sz="2800" dirty="0" smtClean="0">
                <a:latin typeface="GeosansLight" pitchFamily="2" charset="0"/>
              </a:rPr>
              <a:t>Radio data communication compliant with the </a:t>
            </a:r>
            <a:r>
              <a:rPr lang="en-US" sz="2800" b="1" dirty="0" smtClean="0">
                <a:solidFill>
                  <a:srgbClr val="4770A1"/>
                </a:solidFill>
                <a:latin typeface="GeosansLight" pitchFamily="2" charset="0"/>
              </a:rPr>
              <a:t>Wireless</a:t>
            </a:r>
            <a:r>
              <a:rPr lang="en-US" sz="2800" b="1" dirty="0" smtClean="0">
                <a:latin typeface="GeosansLight" pitchFamily="2" charset="0"/>
              </a:rPr>
              <a:t> </a:t>
            </a:r>
            <a:r>
              <a:rPr lang="en-US" sz="2800" b="1" dirty="0" smtClean="0">
                <a:solidFill>
                  <a:srgbClr val="4770A1"/>
                </a:solidFill>
                <a:latin typeface="GeosansLight" pitchFamily="2" charset="0"/>
              </a:rPr>
              <a:t>M-Bus</a:t>
            </a:r>
            <a:r>
              <a:rPr lang="en-US" sz="2800" b="1" dirty="0" smtClean="0">
                <a:latin typeface="GeosansLight" pitchFamily="2" charset="0"/>
              </a:rPr>
              <a:t> </a:t>
            </a:r>
            <a:r>
              <a:rPr lang="en-US" sz="2800" dirty="0" smtClean="0">
                <a:latin typeface="GeosansLight" pitchFamily="2" charset="0"/>
              </a:rPr>
              <a:t>@ 169 MHz protocol (~ 2 km LOS maximum transmission distance)</a:t>
            </a:r>
          </a:p>
          <a:p>
            <a:pPr algn="just">
              <a:buFont typeface="+mj-lt"/>
              <a:buAutoNum type="arabicPeriod"/>
            </a:pPr>
            <a:endParaRPr lang="it-IT" sz="2800" dirty="0">
              <a:latin typeface="GeosansLight" pitchFamily="2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79512" y="989682"/>
            <a:ext cx="8784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chemeClr val="tx1"/>
                </a:solidFill>
                <a:latin typeface="GeosansLight" pitchFamily="2" charset="0"/>
              </a:rPr>
              <a:t>Main components of the W-</a:t>
            </a:r>
            <a:r>
              <a:rPr lang="en-US" sz="2800" dirty="0" err="1" smtClean="0">
                <a:solidFill>
                  <a:schemeClr val="tx1"/>
                </a:solidFill>
                <a:latin typeface="GeosansLight" pitchFamily="2" charset="0"/>
              </a:rPr>
              <a:t>MeMo</a:t>
            </a:r>
            <a:r>
              <a:rPr lang="en-US" sz="2800" dirty="0" smtClean="0">
                <a:solidFill>
                  <a:schemeClr val="tx1"/>
                </a:solidFill>
                <a:latin typeface="GeosansLight" pitchFamily="2" charset="0"/>
              </a:rPr>
              <a:t> node design are related to sensing – power supply – radio communication</a:t>
            </a:r>
            <a:endParaRPr lang="it-IT" sz="2800" dirty="0">
              <a:solidFill>
                <a:schemeClr val="tx1"/>
              </a:solidFill>
              <a:latin typeface="GeosansLight" pitchFamily="2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23528" y="6102250"/>
            <a:ext cx="7272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i="1" dirty="0" smtClean="0">
                <a:solidFill>
                  <a:schemeClr val="tx1"/>
                </a:solidFill>
                <a:latin typeface="GeosansLight" pitchFamily="2" charset="0"/>
              </a:rPr>
              <a:t>*At present, we are developing an Energy Harvesting module that exploits the kinetic energy of the water flow within pipes to feed the node, for a fully autonomous and sustainable solution</a:t>
            </a:r>
            <a:endParaRPr lang="it-IT" sz="2000" i="1" dirty="0">
              <a:solidFill>
                <a:schemeClr val="tx1"/>
              </a:solidFill>
              <a:latin typeface="GeosansLight" pitchFamily="2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60" y="2285826"/>
            <a:ext cx="379593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86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>
                <a:latin typeface="GeosansLight" pitchFamily="2" charset="0"/>
              </a:rPr>
              <a:t>Technology Description: W-</a:t>
            </a:r>
            <a:r>
              <a:rPr lang="it-IT" b="1" dirty="0" err="1" smtClean="0">
                <a:latin typeface="GeosansLight" pitchFamily="2" charset="0"/>
              </a:rPr>
              <a:t>MeMo</a:t>
            </a:r>
            <a:r>
              <a:rPr lang="it-IT" b="1" dirty="0" smtClean="0">
                <a:latin typeface="GeosansLight" pitchFamily="2" charset="0"/>
              </a:rPr>
              <a:t> System</a:t>
            </a:r>
            <a:endParaRPr lang="it-IT" b="1" dirty="0">
              <a:latin typeface="GeosansLight" pitchFamily="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061690"/>
            <a:ext cx="4038600" cy="3215768"/>
          </a:xfrm>
        </p:spPr>
        <p:txBody>
          <a:bodyPr>
            <a:no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u="sng" dirty="0" smtClean="0">
                <a:solidFill>
                  <a:srgbClr val="000000"/>
                </a:solidFill>
                <a:latin typeface="GeosansLight"/>
              </a:rPr>
              <a:t>W-</a:t>
            </a:r>
            <a:r>
              <a:rPr lang="en-GB" sz="2000" u="sng" dirty="0" err="1" smtClean="0">
                <a:solidFill>
                  <a:srgbClr val="000000"/>
                </a:solidFill>
                <a:latin typeface="GeosansLight"/>
              </a:rPr>
              <a:t>MeMo</a:t>
            </a:r>
            <a:r>
              <a:rPr lang="en-GB" sz="2000" u="sng" dirty="0" smtClean="0">
                <a:solidFill>
                  <a:srgbClr val="000000"/>
                </a:solidFill>
                <a:latin typeface="GeosansLight"/>
              </a:rPr>
              <a:t> Node</a:t>
            </a:r>
          </a:p>
          <a:p>
            <a:pP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0" dirty="0" smtClean="0">
                <a:solidFill>
                  <a:srgbClr val="000000"/>
                </a:solidFill>
                <a:latin typeface="GeosansLight"/>
              </a:rPr>
              <a:t>System integration: metering  &amp; leakage detection</a:t>
            </a:r>
          </a:p>
          <a:p>
            <a:pP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0" dirty="0" smtClean="0">
                <a:solidFill>
                  <a:srgbClr val="000000"/>
                </a:solidFill>
                <a:latin typeface="GeosansLight"/>
              </a:rPr>
              <a:t>Operative mode: wireless M-Bus </a:t>
            </a:r>
          </a:p>
          <a:p>
            <a:pP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0" dirty="0" smtClean="0">
                <a:solidFill>
                  <a:srgbClr val="000000"/>
                </a:solidFill>
                <a:latin typeface="GeosansLight"/>
              </a:rPr>
              <a:t>Radio frequency: 169 MHz</a:t>
            </a:r>
          </a:p>
          <a:p>
            <a:pP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0" dirty="0" smtClean="0">
                <a:solidFill>
                  <a:srgbClr val="000000"/>
                </a:solidFill>
                <a:latin typeface="GeosansLight"/>
              </a:rPr>
              <a:t>Data transmission frequency: programmable</a:t>
            </a:r>
          </a:p>
          <a:p>
            <a:pP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0" dirty="0" smtClean="0">
                <a:solidFill>
                  <a:srgbClr val="000000"/>
                </a:solidFill>
                <a:latin typeface="GeosansLight"/>
              </a:rPr>
              <a:t>Encryption mode: AES-128</a:t>
            </a:r>
          </a:p>
          <a:p>
            <a:pP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0" dirty="0" smtClean="0">
                <a:solidFill>
                  <a:srgbClr val="000000"/>
                </a:solidFill>
                <a:latin typeface="GeosansLight"/>
              </a:rPr>
              <a:t>Power supply: self-powered</a:t>
            </a:r>
          </a:p>
          <a:p>
            <a:pP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0" dirty="0" smtClean="0">
                <a:solidFill>
                  <a:srgbClr val="000000"/>
                </a:solidFill>
                <a:latin typeface="GeosansLight"/>
              </a:rPr>
              <a:t>Efficient power management system</a:t>
            </a:r>
          </a:p>
          <a:p>
            <a:pPr algn="just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000" b="0" dirty="0" smtClean="0">
              <a:solidFill>
                <a:srgbClr val="000000"/>
              </a:solidFill>
              <a:latin typeface="GeosansLight"/>
            </a:endParaRPr>
          </a:p>
          <a:p>
            <a:pPr algn="just">
              <a:spcAft>
                <a:spcPts val="600"/>
              </a:spcAft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000" b="0" dirty="0" smtClean="0">
              <a:solidFill>
                <a:srgbClr val="000000"/>
              </a:solidFill>
              <a:latin typeface="GeosansLight"/>
            </a:endParaRPr>
          </a:p>
          <a:p>
            <a:endParaRPr lang="it-IT" sz="2000" b="0" dirty="0">
              <a:latin typeface="GeosansLigh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061690"/>
            <a:ext cx="4038600" cy="2837442"/>
          </a:xfrm>
        </p:spPr>
        <p:txBody>
          <a:bodyPr>
            <a:no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u="sng" dirty="0" smtClean="0">
                <a:solidFill>
                  <a:srgbClr val="000000"/>
                </a:solidFill>
                <a:latin typeface="GeosansLight"/>
              </a:rPr>
              <a:t>Network Architecture</a:t>
            </a:r>
          </a:p>
          <a:p>
            <a:pP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0" dirty="0" smtClean="0">
                <a:solidFill>
                  <a:srgbClr val="000000"/>
                </a:solidFill>
                <a:latin typeface="GeosansLight"/>
              </a:rPr>
              <a:t>Full </a:t>
            </a:r>
            <a:r>
              <a:rPr lang="it-IT" sz="2000" b="0" dirty="0" err="1" smtClean="0">
                <a:solidFill>
                  <a:srgbClr val="000000"/>
                </a:solidFill>
                <a:latin typeface="GeosansLight"/>
              </a:rPr>
              <a:t>monitoring</a:t>
            </a:r>
            <a:r>
              <a:rPr lang="it-IT" sz="2000" b="0" dirty="0" smtClean="0">
                <a:solidFill>
                  <a:srgbClr val="000000"/>
                </a:solidFill>
                <a:latin typeface="GeosansLight"/>
              </a:rPr>
              <a:t> </a:t>
            </a:r>
            <a:r>
              <a:rPr lang="it-IT" sz="2000" b="0" dirty="0" err="1" smtClean="0">
                <a:solidFill>
                  <a:srgbClr val="000000"/>
                </a:solidFill>
                <a:latin typeface="GeosansLight"/>
              </a:rPr>
              <a:t>system</a:t>
            </a:r>
            <a:endParaRPr lang="it-IT" sz="2000" b="0" dirty="0" smtClean="0">
              <a:solidFill>
                <a:srgbClr val="000000"/>
              </a:solidFill>
              <a:latin typeface="GeosansLight"/>
            </a:endParaRPr>
          </a:p>
          <a:p>
            <a:pP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0" dirty="0" smtClean="0">
                <a:solidFill>
                  <a:srgbClr val="000000"/>
                </a:solidFill>
                <a:latin typeface="GeosansLight"/>
              </a:rPr>
              <a:t>Local Area Network operating with Wireless M-Bus</a:t>
            </a:r>
          </a:p>
          <a:p>
            <a:pP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0" dirty="0" smtClean="0">
                <a:solidFill>
                  <a:srgbClr val="000000"/>
                </a:solidFill>
                <a:latin typeface="GeosansLight"/>
              </a:rPr>
              <a:t>Master node acting as a </a:t>
            </a:r>
            <a:r>
              <a:rPr lang="it-IT" sz="2000" b="0" dirty="0" err="1" smtClean="0">
                <a:solidFill>
                  <a:srgbClr val="000000"/>
                </a:solidFill>
                <a:latin typeface="GeosansLight"/>
              </a:rPr>
              <a:t>wM</a:t>
            </a:r>
            <a:r>
              <a:rPr lang="it-IT" sz="2000" b="0" dirty="0" smtClean="0">
                <a:solidFill>
                  <a:srgbClr val="000000"/>
                </a:solidFill>
                <a:latin typeface="GeosansLight"/>
              </a:rPr>
              <a:t>-Bus/GPRS Gateway</a:t>
            </a:r>
          </a:p>
          <a:p>
            <a:pP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0" dirty="0" smtClean="0">
                <a:solidFill>
                  <a:srgbClr val="000000"/>
                </a:solidFill>
                <a:latin typeface="GeosansLight"/>
              </a:rPr>
              <a:t>C</a:t>
            </a:r>
            <a:r>
              <a:rPr lang="en-US" sz="2000" b="0" dirty="0" smtClean="0">
                <a:solidFill>
                  <a:srgbClr val="000000"/>
                </a:solidFill>
                <a:latin typeface="GeosansLight"/>
              </a:rPr>
              <a:t>loud computing system for data management</a:t>
            </a:r>
          </a:p>
          <a:p>
            <a:pP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0" dirty="0" smtClean="0">
                <a:solidFill>
                  <a:srgbClr val="000000"/>
                </a:solidFill>
                <a:latin typeface="GeosansLight"/>
              </a:rPr>
              <a:t>Web portal to easily </a:t>
            </a:r>
            <a:r>
              <a:rPr lang="it-IT" sz="2000" b="0" dirty="0" err="1" smtClean="0">
                <a:solidFill>
                  <a:srgbClr val="000000"/>
                </a:solidFill>
                <a:latin typeface="GeosansLight"/>
              </a:rPr>
              <a:t>access</a:t>
            </a:r>
            <a:r>
              <a:rPr lang="it-IT" sz="2000" b="0" dirty="0" smtClean="0">
                <a:solidFill>
                  <a:srgbClr val="000000"/>
                </a:solidFill>
                <a:latin typeface="GeosansLight"/>
              </a:rPr>
              <a:t> data</a:t>
            </a:r>
          </a:p>
          <a:p>
            <a:endParaRPr lang="it-IT" sz="2000" b="0" dirty="0">
              <a:latin typeface="GeosansLight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1183111" y="4277459"/>
            <a:ext cx="2801143" cy="2508891"/>
            <a:chOff x="403300" y="3410049"/>
            <a:chExt cx="3657475" cy="3037027"/>
          </a:xfrm>
        </p:grpSpPr>
        <p:pic>
          <p:nvPicPr>
            <p:cNvPr id="6" name="Picture 1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7865"/>
            <a:stretch/>
          </p:blipFill>
          <p:spPr bwMode="auto">
            <a:xfrm>
              <a:off x="403300" y="3410049"/>
              <a:ext cx="3457649" cy="220389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0375" y="4878114"/>
              <a:ext cx="3600400" cy="15689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4A226E0D-04F2-4075-89F3-C5639AD09FA2}" type="slidenum">
              <a:rPr lang="it-IT" smtClean="0"/>
              <a:pPr algn="ctr"/>
              <a:t>9</a:t>
            </a:fld>
            <a:endParaRPr lang="it-IT" dirty="0"/>
          </a:p>
        </p:txBody>
      </p:sp>
      <p:sp>
        <p:nvSpPr>
          <p:cNvPr id="10" name="AutoShape 2" descr="data:image/jpeg;base64,/9j/4AAQSkZJRgABAQAAAQABAAD/2wCEAAkGBw8ODA0MDw4NDw0NDQ0PDg0PDQ8PDQ8OFBEWFhURFRQYHCggGBolGxQUITIhJSkrLi4uFx8zODMtNygtLiwBCgoKDg0OGBAQFywkHyQsLCwsMCwsLCwsLCwsLCwsLCwsLSwsLCwsLCwsLCwsLCwsLCwsLCwsLCwsLCwsLCwtLP/AABEIAMIBAwMBEQACEQEDEQH/xAAbAAEAAQUBAAAAAAAAAAAAAAAAAQIDBAUGB//EAEYQAAIBAwAGBgUIBgkFAAAAAAABAgMEEQUGEiExQRNRYXGBkSIyUrHBB0JicpWh0dIUFiNDU/AzgoOSlKKywuEXVGNz8f/EABoBAQADAQEBAAAAAAAAAAAAAAABAwQFAgb/xAAvEQEAAgIBAwIFAwMFAQAAAAAAAQIDEQQSITETQSJCUWGRBTJxgbHwFENSwdEj/9oADAMBAAIRAxEAPwD24gAAAAAAAQAAkCAAACQAEAAJAAAAAAAAAAkAAAAAAAAAAAAIAAAAAAAAAAAACQIAkAAAAAAAAAAAAAAAAAAAAAAAAgABIEASAAAESklxaXe8E+UTMQhTT4ST7mhqSLRPuqISAAAAAAAAAAAAAAAAAAAAAAAAAAAAAAAFNSainKTUYre23hJExEzOoRMxEblpL7WOMcqktr6c8qPguL+424+HM97Obm/Uq17UjbSXGmqs+NSfcnsR8l8TZTjUr7OZk5uW/wA3/TDd03yXvZd0QzTeZR+kvs8iemEdcsmhpSpD1ZSX1ZNLy4FdsFLeYW05WSniZbey1ke5VEpLrWIz/B/cZMnCj5XQw/qk+Lxtv7W6hVjtQkn1rhJd6MF8dqTq0OtizUyRusrx4WgAAAAAAAAAAAAAAAAAAAAAAAAAAWL27hQpupN4S4LnJ8kl1nulJvOoV5ctcdeqzitK6YnXlv3RT9Gmn6Me19bOvg49ccPnuTy7ZZ+30axzb4s06Y5Mk6QnI0G0NCdoaQbQ0Mm0vZ0pKUZNNcGuP/K7Cu+Ot41MLcWa2Od1l2Wh9LRuI4eFVS3rlJda/A4+fjzin7PouLy65o+7ZGdsAAAAAAAAAAAAAAAAQBIAAAAAACJzUYuUmlGKbbfBJcWTEb7QiZiI3Lz/AE1pWVxVct6hHKpx6o9b7X/PA7PHwRjr93zvM5M5bfb2a3JqYTIQZJEwzJqMU5SfCMU234ITqO8kRMzqGyoaDuZ7+j2V1zkl93EotycVfdorxMtvZkrVm49qh/en+Ur/ANbj+k/5/VZ/ocn1j/P6LVXV65isqMJ/Umvjg9xy8U++nm3Dyx7ba6tSnTezOEoPqlFrPd1l9bVtG4nbNalqzq0aVWtzKnNTi2nFpprkzzekXjUvWPJbHaLVd/oq/jcUVUWFLhOPVL8OZws2KcdumX1HHzRmpFoZhUvWal1TjulUpp9TnFM9xjtPiJV2y0r5tH5UxvqL4VaX9+JM4rx8s/hEZ8U/NH5ZCaayt661wK1kTsCQAAAAAgCQIAAAJAAAAAAAc3rnpDYpRt4v0qvpT+onuXi/czbw8fVbqn2c79QzdFOmPdxmTrOBKcnpCHPBI22iNCTr4qVG6dLivbmuzqXaZs3JinaveWrDxZv3t2h1Nrb06MdmlCMVzeN773xZz72ted2l0aUrSNVhdc2+Z4097MkiUyBFVKcXGcYzi+MZJNExuJ3HZE6tGpjbn9Kav7nUt87t7ot/6X8GbcPL9r/lhzcOPOP8f+NdobS87Wc2llSi4yhLKxJPc8daed27iy7Px4zRCrjcq3Hmeyq805XrZzNqPsrh5cBj42OniHnLzMuTzLBdxL2peeC7phn3KFcT9qXnkdMG5ZFtpSrTeYya7YvZfjyZXfDW3mFuPPek7rLo9F60KWI1t6/iRWGvrR+KOfm4Wu9HV4/6lvtk/LpKc1KKlFqUWspp5TRgmJidS6sTExuFRCQAEgQAAAAAEgAAAABAB5zrNddLfVn82nLo4/1dz+/a8zs8SnTjh8/z8nVln/PDV5NbAplMkbfVzRfTS6eov2UX6EXwnJc32IzcjN0x018tfGwdXxW8Ou2vIwOinIDJAZAnIDIDINtFrJovpIu4pr9rFZnFfvIrn3o18bN0z0z4ZOTg646o8/3crCrk6GnMV7YEbZAjbCRTxvXEjSW/1e066M9ibbpSfpL2fpx+KMPJ40XjceXR4fLnHPTbw7uMk0mmmmk01wafM5Gne3tIAAAAAAAAAAAAAAEoDyW5q7VSc/anOXi5M+gxRqr5fkTu8ysSmWqEW1N1q0KK+fLDfVHi35ZIvbprMrMdOq0Q9Ct6cYQjCKxGKSS6kjl2mZncutEajULuTylOQGQGQGRpBtDQbQ0bMjQ5yerO1cVJuooUJPaUYrNTL4pZ3JZNkcvVIjW5ZLcWLXmd9m1oaJtaa3UYzftVG5t+D3FFs2S3zfhdXj4q/L+WR+j0cY/R7fHV0UTx1X/5T+Xvop/xj8MW40Na1F/RdG/apvZx4cPuPdc+Wvvv+Xi3HxW9tfw0GlNA1aKc6b6WmuOF6cV2rn4eRqx8itu09pZMvFtXvXvDTxqc0aJhmd5qVpLpaUreT9Klvh19G3w8H70cbmYum3VHu73AzddOmfZ0hjdAAAAAAAAAAAAAABKA8erejKUecZSi+9SZ9DindXy+eNXmGPUqFipt9TaW1Xq1X8yKivHe/cvMzcm3aIbOLXvMuzyY21OSBOQgyNCulTlN4is9b5Ii1or5eq0m09mZCxivWk2+pbkUzln2hfGCsfulc/Rqfs/5pfiefUt9Xv0sf0Uys6b4bUe5595MZbInDSfsxq1nKO+PpLs9ZeBZXJE+VN8Mx3juxlIt0p2ZI0GSdJUuQ0CngaHNay6KSUrqksc6sFw+uvj59ZrwZflt/Rk5GGP31/qx9ULvYvaLzunLo5L66wvvx5Ecym8cp4F+nJD0w4rvgAAAAAAAAAAAAWLu8p0Y7VSaiuSfrPuXFnumO151WHjJlpjjdp05y+10pwbVKm5dsn8F+JtpwLT+6XPyfqdY/bXbhbuvt1atXh0lSc8JYUXJ5aXZvOlSnTWIcnJk67TaWDXqFjzEOm1Df7Kq+urL/TExcn90N/HjVXV5M69OSAcidIXbWk6kscIr1n8Dze3TD3jp1y2scRWzFYSMk7mdy2RqI1BkBkBkBkDEvbbaTnFemt7Xtf8AJdjvrtPhTlx77x5a2NQ0aZNp2xpO0bQ0bRtA2pk8prinyCYlxcIK10goZxCFajUi2/3e1nxxvXga7byYvv3ZKxGLL38bh6laXtKss0pxn1pesu9Peji3x2p+6Hex5aZI3Wdsg8PYACQAACAAAAAaTWLT8bWOxHEqzWcPeoLk329S/l6ePx5yTufDHyuVGKNR5ed32kaleblOUm3xy97/AJ6jsUx1pGohwsmS153aWI5FjwtTmBg3NTcS9xDpPk7uk41oZ3qo35xj+DMnIjvEtuHw7XJmXDkNG1udQ9RCG6taexTUefFvrZivPVO22lemNL2Ty9GQGQGQIyAyBhPR8XUlNyey3nYju389/UXRmmK6hT6FZtuWRGjTXCnDxzJ/eeJvafdZFKR7InRpPjTj/VzH3CL3j3JpSfZiXFhhOVNuWOMH63h1ltcvtZTfDrvVr9ouUON129GvQn7UZxfg01/qZp409phn5EeJYOjtJ1KMlKEpLHDe1jufIvvSLRqWatrUndZeiaua0RuNmlVaVR4UZ7kpPqkuT+5nJ5HEmnxV8OxxebF/hv5dMYnRAAAAAAAAMDTekVa28qrw5erTT5zfDwW9+Bbhx+pbSnPljFSbPKLy6lVnKcpNtttt8W3zO5SsVjUPnL2m87lYye3jSmUiUMjRmiqt3JqGI04+vVl6sexdb7PceMmSKR3XY8U38OqsdXrSjh9Gq1RfvKy2lnsjwXvMls17e+myuKtW1T3YSSS4JJJLyKlidolC3OZIt20tqvTXbnyWSL9qymne0OjTMbcZGhO0NBtEaEbROg2hoMgRkCMkiMgMga3StLH7Zd01/uLsVvllnzU+aGi0jou3u0lWU1KOdmpCbUo57HufiaK3tTwzWrFo7uZ0pq9Vtk6kZdNQXGpFYlBfTjy7/caceaLdp7Sy5MM17x4YVtXcWmvHtRbMbUeHqOqGmv0mj0c3mrSS3vjOHBPvXB+HWcXlYfTtuPEu9w+R6ldT5h0BlbQAAAAAAHAfKBfbVdUE/RowWV9OeG/8uz950+FTVer6uP8AqGTdun6OOydBzESkSL2i7KVzXVJZUV6VSXsx/FnnJeKRtZjx9U6d3ShGnCNKmlGEFhJGCZmZ3LfEREahWmEp2gKZTJQsVah6iELNhcL9Kprr2vc38CMkfDL1i/dDrMmJuMgMgMgMgMgRkBkCMkhkIU5At10pQlF8GmmTE6naJjcacxSq8ua3GyWFlU62PiuTPMpiXK6yaKVFq4pLFGbxKC4U5vq+i/u8jThy7+GfLLmxa+KPCrVXSLoXNOpn0Yzip/8Arlul92/wRHJp11mE8XJ0XiXrhw30IAAAAAADyXWettXdy3/3NReEW4r7sHa40apH8Pn+XO72/lpnI0smlmpUJTEOu1Vt+jtVU+dWe039H5q8t/iY81t219G7DXVd/VuUypalSAORKFqcyYQyrTRTqJTqycKb4RXryXwRXfLrtC2mGbd5bGlYUIYcaMMrhOS25+b4FM3tPmWiMdY8Qycnl6MgMgMgMgMgMgRkCMgRkCMgUtgam40IsuVGb2m23TqNb39GXwZdXN7WUWw+8Ncm4txkmpJ4ae5plyjwrqU41ac6Ut8KkXF/iu0jep3BqJjUuItE4VqlKXrR24Pvi/8Ag2WnddsUV1bT2nRVXpLW3qPjOhSk+9wWThZI1aY+76HFO6Vn7Mo8LAAAAAAPH9aIOF9dJ/x6r8JSyvedvjTukfw+f5UayT/LTykaGZiXNTcw9RD0azSjSpxXCMYrwSSOfPeZl0PEQv5AnJIplMIZGi6CqTc5b4Q5cnLq/nsPOS2o1CzFTc7luZTy8mZqNoBtATtANoBtARtANoBtARtARkCMgRkCGwhGQMLStv0kHUX9JBcecoLl3osx31OleWm421FKe9F8s0OT0rHGkauOEown5wSf35NFJ/8Amz5I+N7BoWDjZ2sXxVvRT79hHGyTu8/y7mKNUrH2hmHhYAAAAAB5t8o1i4XUa6Xo14Lf/wCSGIteWydPh3+HX0cnnY/i39XFTkb3NhhXUtz7gsiHo+jK6qUac1wlCEl4owzGplt9mXkgQ5EoWatQmES3Oid1CP0vSfj/ACjPkndmvFGqszJW9pyAyBOQGQGQGQIyAyBGQGQIyBGQIyBGQI2gOaqejUnDlGUku7O41RO42yTGraaKnau60q6S+fOjSz1RUU5vwy/Is6ujHtV09eSKvYksLC4Lcl2HIdsAAAAAABqtZdEq8tZ0dyqL06UnyqLgn2PevEtw5PTttTnxepTTxi7pShOVOScZxbjKLWGpJ4aZ2q2iYcK1JiWvuFuJ2msOm1O0inR6GT9Ki9n+zlvi/DevAzZI77aa+HVZK3pbnIlDFrz3HqBvdC1tqhDsil5bjLkj4pasf7YZ+Tw9pyAyAyAyAyAyAyAyBGQGQIyBGQIyBGQKZS3PuA5a9uEqteo/VjKWfDd8DVWPhiGW895lufk90PJKekaqxOvtdEnyhJ5lPx4LsXaUcrJ8key/iYv9yffw7QxtwAAAAAAAByeumqSvU7ihswuorenujWS4JvlLqfg+tasHI6O0+GTkcb1Pijz/AHeQ38J0qk6NaEqdWDxKE1stHTi0TG4cyaTWdSwqF9K3rRrQ5bpR5Sg+KPFu62r0DQ+madenFxllPcm+Kfsy6mVTD1LYTmQMO4meoF/V/SKhUdKT45lHtXNfHzKstd91uK3s6tS5mdenIDIDIDIDIDIDIEZAZAjIDIEbQEZAZAwdKXqpU221nkut8keq13Onm1tRth6B1ZncuNW5jKNsmpqnLdO4lxTa5Q9/dvfvJnivavn+zzjwTfvbx/d3sUkklhJLCS3JLqMLekAAAAW9slCl1QKHcdjGkbW5XmPmsnSNrFTSbX7ub7kvxJ6TbQaxStr2nsXNhWq7K9GcVCNWH1ZqSa7uBZSbU/bKq8Vt5h5Vp/VWpFydnG+ceVK4o0Hj+0jU/wBppjPPup9Grnre20tbTc4WtSPtJuDhJdq2jz60/R69Ks+ZdHY6314RUbi3qQxxTalHwkt/mj3XJE+Y0qth14lmvWy1kt9RQfVJr8SzcPHRLAutZLZNTjcQUk8pp70xMx7prS30dJq58o1rNxoVqsIz4Jt4jJ9jfDufgZ7RXfaV8Rb3h3FvfU6izCcZdz3+R4F7bCUdIBPSAOkAbYEdIA6QBtgUuoA6QCOkAh1Ut7eF1vgBq9I6w0KKaUlOfKMfS/8ApMVRtb0Tpi3c1WqULipVXq7cKfRwfWo7XHtfhgi29ah6rre5dRR09GXzKi70vxKZou62VDSKfKXkeelPUvRu88mNJ2uKuQbVKoEp2wIwBGyEI2EBHRoGkdEuobNI6FdROzSHbx6kNmlLtYeyvIbRpS7Gm+MI+SJ6jpWpaJoPjTh/dQ6pOmFmegLaXGlDyQ65R0wxa2qFlPjRXg2ieuTohiS1AsHwjWj9S4qR9zJ9SyOiErUW0XCrpBd1/cY8toj1JOiET1EtHxrX/wDjq6+I65T0QoXyf2n8bSP2hcfmHXJ0Ql6g2nDp9JfaNz+YdcnRCl/J7Z/xtJfaV1+YdcnRCf8Ap/aYx0+kvtG5/MOuToj6IXyfWa/faS+0rr8w65OiFz9RLXh0+kftC4/EdcnRCP1CtP42kftC4/MTGSUdEI/UC0/jaR+0bn8xPq2PThP6hWn8XSH+PuPzEerY9OFS1DsucruX17yvL3sj1LHpwzLfVK0p+rGfjUkx1ynohnU9D0Y8IvzZHVKemF+NlBcERtOlat4rkRs0qVJBOlWwgJ2QGAIIAAAAAAAAAAAAAAAABIAkAAAAAAAAAABkBkBkBkBkgMkhkgUZAZIDJIZIDJIZIDJIZAZIDJIZAnJAZJDJAZJDJAZAZJSZCDIDIDIDJAZJDIDJAZAZAZAZAZAZAZAoyEmQGQGQGQGQGQGQGQGQGQGQGQGQGQGQGQGQGQGQGQGQGQGQGQGQGQGQGQGQGQGQGQKQAAAAAAAAAAAABAEgAAAAAAAAAACAAEgQBIAAAAAA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AutoShape 4" descr="data:image/jpeg;base64,/9j/4AAQSkZJRgABAQAAAQABAAD/2wCEAAkGBw8ODA0MDw4NDw0NDQ0PDg0PDQ8PDQ8OFBEWFhURFRQYHCggGBolGxQUITIhJSkrLi4uFx8zODMtNygtLiwBCgoKDg0OGBAQFywkHyQsLCwsMCwsLCwsLCwsLCwsLCwsLSwsLCwsLCwsLCwsLCwsLCwsLCwsLCwsLCwsLCwtLP/AABEIAMIBAwMBEQACEQEDEQH/xAAbAAEAAQUBAAAAAAAAAAAAAAAAAQIDBAUGB//EAEYQAAIBAwAGBgUIBgkFAAAAAAABAgMEEQUGEiExQRNRYXGBkSIyUrHBB0JicpWh0dIUFiNDU/AzgoOSlKKywuEXVGNz8f/EABoBAQADAQEBAAAAAAAAAAAAAAABAwQFAgb/xAAvEQEAAgIBAwIFAwMFAQAAAAAAAQIDEQQSITETQSJCUWGRBTJxgbHwFENSwdEj/9oADAMBAAIRAxEAPwD24gAAAAAAAQAAkCAAACQAEAAJAAAAAAAAAAkAAAAAAAAAAAAIAAAAAAAAAAAACQIAkAAAAAAAAAAAAAAAAAAAAAAAAgABIEASAAAESklxaXe8E+UTMQhTT4ST7mhqSLRPuqISAAAAAAAAAAAAAAAAAAAAAAAAAAAAAAAFNSainKTUYre23hJExEzOoRMxEblpL7WOMcqktr6c8qPguL+424+HM97Obm/Uq17UjbSXGmqs+NSfcnsR8l8TZTjUr7OZk5uW/wA3/TDd03yXvZd0QzTeZR+kvs8iemEdcsmhpSpD1ZSX1ZNLy4FdsFLeYW05WSniZbey1ke5VEpLrWIz/B/cZMnCj5XQw/qk+Lxtv7W6hVjtQkn1rhJd6MF8dqTq0OtizUyRusrx4WgAAAAAAAAAAAAAAAAAAAAAAAAAAWL27hQpupN4S4LnJ8kl1nulJvOoV5ctcdeqzitK6YnXlv3RT9Gmn6Me19bOvg49ccPnuTy7ZZ+30axzb4s06Y5Mk6QnI0G0NCdoaQbQ0Mm0vZ0pKUZNNcGuP/K7Cu+Ot41MLcWa2Od1l2Wh9LRuI4eFVS3rlJda/A4+fjzin7PouLy65o+7ZGdsAAAAAAAAAAAAAAAAQBIAAAAAACJzUYuUmlGKbbfBJcWTEb7QiZiI3Lz/AE1pWVxVct6hHKpx6o9b7X/PA7PHwRjr93zvM5M5bfb2a3JqYTIQZJEwzJqMU5SfCMU234ITqO8kRMzqGyoaDuZ7+j2V1zkl93EotycVfdorxMtvZkrVm49qh/en+Ur/ANbj+k/5/VZ/ocn1j/P6LVXV65isqMJ/Umvjg9xy8U++nm3Dyx7ba6tSnTezOEoPqlFrPd1l9bVtG4nbNalqzq0aVWtzKnNTi2nFpprkzzekXjUvWPJbHaLVd/oq/jcUVUWFLhOPVL8OZws2KcdumX1HHzRmpFoZhUvWal1TjulUpp9TnFM9xjtPiJV2y0r5tH5UxvqL4VaX9+JM4rx8s/hEZ8U/NH5ZCaayt661wK1kTsCQAAAAAgCQIAAAJAAAAAAAc3rnpDYpRt4v0qvpT+onuXi/czbw8fVbqn2c79QzdFOmPdxmTrOBKcnpCHPBI22iNCTr4qVG6dLivbmuzqXaZs3JinaveWrDxZv3t2h1Nrb06MdmlCMVzeN773xZz72ted2l0aUrSNVhdc2+Z4097MkiUyBFVKcXGcYzi+MZJNExuJ3HZE6tGpjbn9Kav7nUt87t7ot/6X8GbcPL9r/lhzcOPOP8f+NdobS87Wc2llSi4yhLKxJPc8daed27iy7Px4zRCrjcq3Hmeyq805XrZzNqPsrh5cBj42OniHnLzMuTzLBdxL2peeC7phn3KFcT9qXnkdMG5ZFtpSrTeYya7YvZfjyZXfDW3mFuPPek7rLo9F60KWI1t6/iRWGvrR+KOfm4Wu9HV4/6lvtk/LpKc1KKlFqUWspp5TRgmJidS6sTExuFRCQAEgQAAAAAEgAAAABAB5zrNddLfVn82nLo4/1dz+/a8zs8SnTjh8/z8nVln/PDV5NbAplMkbfVzRfTS6eov2UX6EXwnJc32IzcjN0x018tfGwdXxW8Ou2vIwOinIDJAZAnIDIDINtFrJovpIu4pr9rFZnFfvIrn3o18bN0z0z4ZOTg646o8/3crCrk6GnMV7YEbZAjbCRTxvXEjSW/1e066M9ibbpSfpL2fpx+KMPJ40XjceXR4fLnHPTbw7uMk0mmmmk01wafM5Gne3tIAAAAAAAAAAAAAAEoDyW5q7VSc/anOXi5M+gxRqr5fkTu8ysSmWqEW1N1q0KK+fLDfVHi35ZIvbprMrMdOq0Q9Ct6cYQjCKxGKSS6kjl2mZncutEajULuTylOQGQGQGRpBtDQbQ0bMjQ5yerO1cVJuooUJPaUYrNTL4pZ3JZNkcvVIjW5ZLcWLXmd9m1oaJtaa3UYzftVG5t+D3FFs2S3zfhdXj4q/L+WR+j0cY/R7fHV0UTx1X/5T+Xvop/xj8MW40Na1F/RdG/apvZx4cPuPdc+Wvvv+Xi3HxW9tfw0GlNA1aKc6b6WmuOF6cV2rn4eRqx8itu09pZMvFtXvXvDTxqc0aJhmd5qVpLpaUreT9Klvh19G3w8H70cbmYum3VHu73AzddOmfZ0hjdAAAAAAAAAAAAAABKA8erejKUecZSi+9SZ9DindXy+eNXmGPUqFipt9TaW1Xq1X8yKivHe/cvMzcm3aIbOLXvMuzyY21OSBOQgyNCulTlN4is9b5Ii1or5eq0m09mZCxivWk2+pbkUzln2hfGCsfulc/Rqfs/5pfiefUt9Xv0sf0Uys6b4bUe5595MZbInDSfsxq1nKO+PpLs9ZeBZXJE+VN8Mx3juxlIt0p2ZI0GSdJUuQ0CngaHNay6KSUrqksc6sFw+uvj59ZrwZflt/Rk5GGP31/qx9ULvYvaLzunLo5L66wvvx5Ecym8cp4F+nJD0w4rvgAAAAAAAAAAAAWLu8p0Y7VSaiuSfrPuXFnumO151WHjJlpjjdp05y+10pwbVKm5dsn8F+JtpwLT+6XPyfqdY/bXbhbuvt1atXh0lSc8JYUXJ5aXZvOlSnTWIcnJk67TaWDXqFjzEOm1Df7Kq+urL/TExcn90N/HjVXV5M69OSAcidIXbWk6kscIr1n8Dze3TD3jp1y2scRWzFYSMk7mdy2RqI1BkBkBkBkDEvbbaTnFemt7Xtf8AJdjvrtPhTlx77x5a2NQ0aZNp2xpO0bQ0bRtA2pk8prinyCYlxcIK10goZxCFajUi2/3e1nxxvXga7byYvv3ZKxGLL38bh6laXtKss0pxn1pesu9Peji3x2p+6Hex5aZI3Wdsg8PYACQAACAAAAAaTWLT8bWOxHEqzWcPeoLk329S/l6ePx5yTufDHyuVGKNR5ed32kaleblOUm3xy97/AJ6jsUx1pGohwsmS153aWI5FjwtTmBg3NTcS9xDpPk7uk41oZ3qo35xj+DMnIjvEtuHw7XJmXDkNG1udQ9RCG6taexTUefFvrZivPVO22lemNL2Ty9GQGQGQIyAyBhPR8XUlNyey3nYju389/UXRmmK6hT6FZtuWRGjTXCnDxzJ/eeJvafdZFKR7InRpPjTj/VzH3CL3j3JpSfZiXFhhOVNuWOMH63h1ltcvtZTfDrvVr9ouUON129GvQn7UZxfg01/qZp409phn5EeJYOjtJ1KMlKEpLHDe1jufIvvSLRqWatrUndZeiaua0RuNmlVaVR4UZ7kpPqkuT+5nJ5HEmnxV8OxxebF/hv5dMYnRAAAAAAAAMDTekVa28qrw5erTT5zfDwW9+Bbhx+pbSnPljFSbPKLy6lVnKcpNtttt8W3zO5SsVjUPnL2m87lYye3jSmUiUMjRmiqt3JqGI04+vVl6sexdb7PceMmSKR3XY8U38OqsdXrSjh9Gq1RfvKy2lnsjwXvMls17e+myuKtW1T3YSSS4JJJLyKlidolC3OZIt20tqvTXbnyWSL9qymne0OjTMbcZGhO0NBtEaEbROg2hoMgRkCMkiMgMga3StLH7Zd01/uLsVvllnzU+aGi0jou3u0lWU1KOdmpCbUo57HufiaK3tTwzWrFo7uZ0pq9Vtk6kZdNQXGpFYlBfTjy7/caceaLdp7Sy5MM17x4YVtXcWmvHtRbMbUeHqOqGmv0mj0c3mrSS3vjOHBPvXB+HWcXlYfTtuPEu9w+R6ldT5h0BlbQAAAAAAHAfKBfbVdUE/RowWV9OeG/8uz950+FTVer6uP8AqGTdun6OOydBzESkSL2i7KVzXVJZUV6VSXsx/FnnJeKRtZjx9U6d3ShGnCNKmlGEFhJGCZmZ3LfEREahWmEp2gKZTJQsVah6iELNhcL9Kprr2vc38CMkfDL1i/dDrMmJuMgMgMgMgMgRkBkCMkhkIU5At10pQlF8GmmTE6naJjcacxSq8ua3GyWFlU62PiuTPMpiXK6yaKVFq4pLFGbxKC4U5vq+i/u8jThy7+GfLLmxa+KPCrVXSLoXNOpn0Yzip/8Arlul92/wRHJp11mE8XJ0XiXrhw30IAAAAAADyXWettXdy3/3NReEW4r7sHa40apH8Pn+XO72/lpnI0smlmpUJTEOu1Vt+jtVU+dWe039H5q8t/iY81t219G7DXVd/VuUypalSAORKFqcyYQyrTRTqJTqycKb4RXryXwRXfLrtC2mGbd5bGlYUIYcaMMrhOS25+b4FM3tPmWiMdY8Qycnl6MgMgMgMgMgMgRkCMgRkCMgUtgam40IsuVGb2m23TqNb39GXwZdXN7WUWw+8Ncm4txkmpJ4ae5plyjwrqU41ac6Ut8KkXF/iu0jep3BqJjUuItE4VqlKXrR24Pvi/8Ag2WnddsUV1bT2nRVXpLW3qPjOhSk+9wWThZI1aY+76HFO6Vn7Mo8LAAAAAAPH9aIOF9dJ/x6r8JSyvedvjTukfw+f5UayT/LTykaGZiXNTcw9RD0azSjSpxXCMYrwSSOfPeZl0PEQv5AnJIplMIZGi6CqTc5b4Q5cnLq/nsPOS2o1CzFTc7luZTy8mZqNoBtATtANoBtARtANoBtARtARkCMgRkCGwhGQMLStv0kHUX9JBcecoLl3osx31OleWm421FKe9F8s0OT0rHGkauOEown5wSf35NFJ/8Amz5I+N7BoWDjZ2sXxVvRT79hHGyTu8/y7mKNUrH2hmHhYAAAAAB5t8o1i4XUa6Xo14Lf/wCSGIteWydPh3+HX0cnnY/i39XFTkb3NhhXUtz7gsiHo+jK6qUac1wlCEl4owzGplt9mXkgQ5EoWatQmES3Oid1CP0vSfj/ACjPkndmvFGqszJW9pyAyBOQGQGQGQIyAyBGQGQIyBGQIyBGQI2gOaqejUnDlGUku7O41RO42yTGraaKnau60q6S+fOjSz1RUU5vwy/Is6ujHtV09eSKvYksLC4Lcl2HIdsAAAAAABqtZdEq8tZ0dyqL06UnyqLgn2PevEtw5PTttTnxepTTxi7pShOVOScZxbjKLWGpJ4aZ2q2iYcK1JiWvuFuJ2msOm1O0inR6GT9Ki9n+zlvi/DevAzZI77aa+HVZK3pbnIlDFrz3HqBvdC1tqhDsil5bjLkj4pasf7YZ+Tw9pyAyAyAyAyAyAyAyBGQGQIyBGQIyBGQKZS3PuA5a9uEqteo/VjKWfDd8DVWPhiGW895lufk90PJKekaqxOvtdEnyhJ5lPx4LsXaUcrJ8key/iYv9yffw7QxtwAAAAAAAByeumqSvU7ihswuorenujWS4JvlLqfg+tasHI6O0+GTkcb1Pijz/AHeQ38J0qk6NaEqdWDxKE1stHTi0TG4cyaTWdSwqF9K3rRrQ5bpR5Sg+KPFu62r0DQ+madenFxllPcm+Kfsy6mVTD1LYTmQMO4meoF/V/SKhUdKT45lHtXNfHzKstd91uK3s6tS5mdenIDIDIDIDIDIDIEZAZAjIDIEbQEZAZAwdKXqpU221nkut8keq13Onm1tRth6B1ZncuNW5jKNsmpqnLdO4lxTa5Q9/dvfvJnivavn+zzjwTfvbx/d3sUkklhJLCS3JLqMLekAAAAW9slCl1QKHcdjGkbW5XmPmsnSNrFTSbX7ub7kvxJ6TbQaxStr2nsXNhWq7K9GcVCNWH1ZqSa7uBZSbU/bKq8Vt5h5Vp/VWpFydnG+ceVK4o0Hj+0jU/wBppjPPup9Grnre20tbTc4WtSPtJuDhJdq2jz60/R69Ks+ZdHY6314RUbi3qQxxTalHwkt/mj3XJE+Y0qth14lmvWy1kt9RQfVJr8SzcPHRLAutZLZNTjcQUk8pp70xMx7prS30dJq58o1rNxoVqsIz4Jt4jJ9jfDufgZ7RXfaV8Rb3h3FvfU6izCcZdz3+R4F7bCUdIBPSAOkAbYEdIA6QBtgUuoA6QCOkAh1Ut7eF1vgBq9I6w0KKaUlOfKMfS/8ApMVRtb0Tpi3c1WqULipVXq7cKfRwfWo7XHtfhgi29ah6rre5dRR09GXzKi70vxKZou62VDSKfKXkeelPUvRu88mNJ2uKuQbVKoEp2wIwBGyEI2EBHRoGkdEuobNI6FdROzSHbx6kNmlLtYeyvIbRpS7Gm+MI+SJ6jpWpaJoPjTh/dQ6pOmFmegLaXGlDyQ65R0wxa2qFlPjRXg2ieuTohiS1AsHwjWj9S4qR9zJ9SyOiErUW0XCrpBd1/cY8toj1JOiET1EtHxrX/wDjq6+I65T0QoXyf2n8bSP2hcfmHXJ0Ql6g2nDp9JfaNz+YdcnRCl/J7Z/xtJfaV1+YdcnRCf8Ap/aYx0+kvtG5/MOuToj6IXyfWa/faS+0rr8w65OiFz9RLXh0+kftC4/EdcnRCP1CtP42kftC4/MTGSUdEI/UC0/jaR+0bn8xPq2PThP6hWn8XSH+PuPzEerY9OFS1DsucruX17yvL3sj1LHpwzLfVK0p+rGfjUkx1ynohnU9D0Y8IvzZHVKemF+NlBcERtOlat4rkRs0qVJBOlWwgJ2QGAIIAAAAAAAAAAAAAAAABIAkAAAAAAAAAABkBkBkBkBkgMkhkgUZAZIDJIZIDJIZIDJIZAZIDJIZAnJAZJDJAZJDJAZAZJSZCDIDIDIDJAZJDIDJAZAZAZAZAZAZAZAoyEmQGQGQGQGQGQGQGQGQGQGQGQGQGQGQGQGQGQGQGQGQGQGQGQGQGQGQGQGQGQGQGQKQAAAAAAAAAAAABAEgAAAAAAAAAACAAEgQBIAAAAAAD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13" name="Gruppo 12"/>
          <p:cNvGrpSpPr/>
          <p:nvPr/>
        </p:nvGrpSpPr>
        <p:grpSpPr>
          <a:xfrm>
            <a:off x="5436096" y="4277458"/>
            <a:ext cx="2376264" cy="2489840"/>
            <a:chOff x="5148064" y="3870002"/>
            <a:chExt cx="2707306" cy="2906340"/>
          </a:xfrm>
        </p:grpSpPr>
        <p:pic>
          <p:nvPicPr>
            <p:cNvPr id="9" name="Picture 3" descr="C:\Users\dell\Desktop\WSN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7" t="3436" r="9629" b="2120"/>
            <a:stretch/>
          </p:blipFill>
          <p:spPr bwMode="auto">
            <a:xfrm>
              <a:off x="5314171" y="3988385"/>
              <a:ext cx="2541199" cy="2787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3870002"/>
              <a:ext cx="1112099" cy="833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9541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1166</TotalTime>
  <Words>1928</Words>
  <Application>Microsoft Office PowerPoint</Application>
  <PresentationFormat>Personalizzato</PresentationFormat>
  <Paragraphs>234</Paragraphs>
  <Slides>19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Custom Design</vt:lpstr>
      <vt:lpstr>W-MeMo</vt:lpstr>
      <vt:lpstr>Company</vt:lpstr>
      <vt:lpstr>Milestones</vt:lpstr>
      <vt:lpstr>Team</vt:lpstr>
      <vt:lpstr>Market Analysis: Need and Solution</vt:lpstr>
      <vt:lpstr>Market Analysis: Size and Forecast</vt:lpstr>
      <vt:lpstr>Our system</vt:lpstr>
      <vt:lpstr>W-MeMo Node</vt:lpstr>
      <vt:lpstr>Technology Description: W-MeMo System</vt:lpstr>
      <vt:lpstr>Technology Description: Focus on Innovation</vt:lpstr>
      <vt:lpstr>Data Management</vt:lpstr>
      <vt:lpstr>Web Platform</vt:lpstr>
      <vt:lpstr>Advantages</vt:lpstr>
      <vt:lpstr>Business Model: Route to Market</vt:lpstr>
      <vt:lpstr>Current Activities </vt:lpstr>
      <vt:lpstr>Video</vt:lpstr>
      <vt:lpstr>Publications</vt:lpstr>
      <vt:lpstr>Contact us</vt:lpstr>
      <vt:lpstr>W-MeMo by DowSee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DowSee Srl – Business Plan</dc:title>
  <dc:creator>Matteo</dc:creator>
  <cp:lastModifiedBy>Utente</cp:lastModifiedBy>
  <cp:revision>126</cp:revision>
  <cp:lastPrinted>2013-01-08T10:46:37Z</cp:lastPrinted>
  <dcterms:created xsi:type="dcterms:W3CDTF">2013-01-21T10:54:31Z</dcterms:created>
  <dcterms:modified xsi:type="dcterms:W3CDTF">2013-05-14T14:38:44Z</dcterms:modified>
</cp:coreProperties>
</file>