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9" r:id="rId2"/>
    <p:sldId id="260" r:id="rId3"/>
    <p:sldId id="261" r:id="rId4"/>
    <p:sldId id="276" r:id="rId5"/>
    <p:sldId id="277" r:id="rId6"/>
    <p:sldId id="274" r:id="rId7"/>
    <p:sldId id="278" r:id="rId8"/>
    <p:sldId id="279" r:id="rId9"/>
    <p:sldId id="280" r:id="rId10"/>
    <p:sldId id="270" r:id="rId11"/>
    <p:sldId id="272" r:id="rId12"/>
    <p:sldId id="273" r:id="rId13"/>
    <p:sldId id="267" r:id="rId14"/>
    <p:sldId id="268" r:id="rId15"/>
    <p:sldId id="281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9CC93D-E52E-4D84-901B-11D7331DD495}">
          <p14:sldIdLst>
            <p14:sldId id="259"/>
            <p14:sldId id="260"/>
            <p14:sldId id="261"/>
            <p14:sldId id="276"/>
            <p14:sldId id="277"/>
            <p14:sldId id="274"/>
            <p14:sldId id="278"/>
            <p14:sldId id="279"/>
            <p14:sldId id="280"/>
            <p14:sldId id="270"/>
            <p14:sldId id="272"/>
            <p14:sldId id="273"/>
            <p14:sldId id="267"/>
            <p14:sldId id="268"/>
            <p14:sldId id="281"/>
            <p14:sldId id="275"/>
          </p14:sldIdLst>
        </p14:section>
        <p14:section name="Overview and Objectives" id="{ABA716BF-3A5C-4ADB-94C9-CFEF84EBA240}">
          <p14:sldIdLst/>
        </p14:section>
        <p14:section name="Topic 1" id="{6D9936A3-3945-4757-BC8B-B5C252D8E036}">
          <p14:sldIdLst/>
        </p14:section>
        <p14:section name="Sample Slides for Visuals" id="{BAB3A466-96C9-4230-9978-795378D75699}">
          <p14:sldIdLst/>
        </p14:section>
        <p14:section name="Case Study" id="{8C0305C9-B152-4FBA-A789-FE1976D53990}">
          <p14:sldIdLst/>
        </p14:section>
        <p14:section name="Conclusion and Summary" id="{790CEF5B-569A-4C2F-BED5-750B08C0E5AD}">
          <p14:sldIdLst/>
        </p14:section>
        <p14:section name="Appendix" id="{3F78B471-41DA-46F2-A8E4-97E471896AB3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EDAC3"/>
    <a:srgbClr val="EEECE1"/>
    <a:srgbClr val="B9F3FF"/>
    <a:srgbClr val="65E1FF"/>
    <a:srgbClr val="51B3CB"/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4" autoAdjust="0"/>
    <p:restoredTop sz="95876" autoAdjust="0"/>
  </p:normalViewPr>
  <p:slideViewPr>
    <p:cSldViewPr>
      <p:cViewPr>
        <p:scale>
          <a:sx n="110" d="100"/>
          <a:sy n="110" d="100"/>
        </p:scale>
        <p:origin x="-2568" y="-592"/>
      </p:cViewPr>
      <p:guideLst>
        <p:guide orient="horz" pos="2736"/>
        <p:guide pos="2784"/>
      </p:guideLst>
    </p:cSldViewPr>
  </p:slideViewPr>
  <p:outlineViewPr>
    <p:cViewPr>
      <p:scale>
        <a:sx n="33" d="100"/>
        <a:sy n="33" d="100"/>
      </p:scale>
      <p:origin x="0" y="47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2736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FDC75-7F73-4A4A-A77C-09AADF00E0EA}" type="datetimeFigureOut">
              <a:rPr lang="en-US" smtClean="0"/>
              <a:pPr/>
              <a:t>14/05/13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226BF-1F13-42D3-80DC-373E7ADD1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811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EF76B-3757-4A0B-AF93-28494465C1DD}" type="datetimeFigureOut">
              <a:rPr lang="en-US" smtClean="0"/>
              <a:pPr/>
              <a:t>14/05/13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93FD4-8F83-4EF7-AC3F-0DC0388986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42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template can be used as a starter file for presenting training materials in a group setting.</a:t>
            </a:r>
          </a:p>
          <a:p>
            <a:endParaRPr lang="en-US" dirty="0" smtClean="0"/>
          </a:p>
          <a:p>
            <a:pPr lvl="0"/>
            <a:r>
              <a:rPr lang="en-US" sz="1200" b="1" dirty="0" smtClean="0"/>
              <a:t>Sections</a:t>
            </a:r>
            <a:endParaRPr lang="en-US" sz="1200" b="0" dirty="0" smtClean="0"/>
          </a:p>
          <a:p>
            <a:pPr lvl="0"/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Sections can help to organize your slides or facilitate collaboration between multiple authors. On the </a:t>
            </a:r>
            <a:r>
              <a:rPr lang="en-US" sz="1200" b="1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 under </a:t>
            </a:r>
            <a:r>
              <a:rPr lang="en-US" sz="1200" b="1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Slides</a:t>
            </a:r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sz="1200" b="1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Section</a:t>
            </a:r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Section</a:t>
            </a:r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0"/>
            <a:endParaRPr lang="en-US" sz="1200" b="1" dirty="0" smtClean="0"/>
          </a:p>
          <a:p>
            <a:pPr lvl="0"/>
            <a:r>
              <a:rPr lang="en-US" sz="1200" b="1" dirty="0" smtClean="0"/>
              <a:t>Notes</a:t>
            </a:r>
          </a:p>
          <a:p>
            <a:pPr lvl="0"/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the Notes pane for delivery notes or to provide additional details for the audience. You can see these notes in Presenter View during your presentation. </a:t>
            </a:r>
          </a:p>
          <a:p>
            <a:pPr lvl="0"/>
            <a:r>
              <a:rPr lang="en-US" sz="1200" dirty="0" smtClean="0"/>
              <a:t>Keep in mind the font size (important for accessibility, visibility, videotaping, and online production)</a:t>
            </a:r>
          </a:p>
          <a:p>
            <a:pPr lvl="0"/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Coordinated colors </a:t>
            </a:r>
          </a:p>
          <a:p>
            <a:pPr lvl="0">
              <a:buFontTx/>
              <a:buNone/>
            </a:pPr>
            <a:r>
              <a:rPr lang="en-US" sz="1200" dirty="0" smtClean="0"/>
              <a:t>Pay particular attention to the graphs, charts, and text boxes.</a:t>
            </a:r>
            <a:r>
              <a:rPr lang="en-US" sz="1200" baseline="0" dirty="0" smtClean="0"/>
              <a:t> </a:t>
            </a:r>
            <a:endParaRPr lang="en-US" sz="1200" dirty="0" smtClean="0"/>
          </a:p>
          <a:p>
            <a:pPr lvl="0"/>
            <a:r>
              <a:rPr lang="en-US" sz="1200" dirty="0" smtClean="0"/>
              <a:t>Consider that attendees will print in black and white or </a:t>
            </a:r>
            <a:r>
              <a:rPr lang="en-US" sz="1200" dirty="0" err="1" smtClean="0"/>
              <a:t>grayscale</a:t>
            </a:r>
            <a:r>
              <a:rPr lang="en-US" sz="1200" dirty="0" smtClean="0"/>
              <a:t>. Run a test print to make sure your colors work when printed in pure black and white and </a:t>
            </a:r>
            <a:r>
              <a:rPr lang="en-US" sz="1200" dirty="0" err="1" smtClean="0"/>
              <a:t>grayscale</a:t>
            </a:r>
            <a:r>
              <a:rPr lang="en-US" sz="1200" dirty="0" smtClean="0"/>
              <a:t>.</a:t>
            </a:r>
          </a:p>
          <a:p>
            <a:pPr lvl="0">
              <a:buFontTx/>
              <a:buNone/>
            </a:pPr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Graphics, tables, and graphs</a:t>
            </a:r>
          </a:p>
          <a:p>
            <a:pPr lvl="0"/>
            <a:r>
              <a:rPr lang="en-US" sz="1200" dirty="0" smtClean="0"/>
              <a:t>Keep it simple: If possible, use consistent, non-distracting styles and colors.</a:t>
            </a:r>
          </a:p>
          <a:p>
            <a:pPr lvl="0"/>
            <a:r>
              <a:rPr lang="en-US" sz="1200" dirty="0" smtClean="0"/>
              <a:t>Label all graphs and tables.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5364088" y="6309320"/>
            <a:ext cx="33609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aseline="0" dirty="0" smtClean="0">
                <a:solidFill>
                  <a:srgbClr val="003300"/>
                </a:solidFill>
              </a:rPr>
              <a:t>2013.05.14 – GTTI for the Future Workshop</a:t>
            </a:r>
            <a:endParaRPr lang="en-US" sz="1400" baseline="0" dirty="0">
              <a:solidFill>
                <a:srgbClr val="0033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14/05/13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smtClean="0"/>
              <a:t>2013.05.14 – GTTI for the Future Workshop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14/05/13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2013.05.14 – GTTI for the Future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14/05/13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2013.05.14 – GTTI for the Future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 lang="en-US" smtClean="0"/>
              <a:pPr/>
              <a:t>14/05/13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r>
              <a:rPr lang="en-US" dirty="0" smtClean="0"/>
              <a:t>2013.05.14 – GTTI for the Future Workshop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14/05/13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2013.05.14 – GTTI for the Future Workshop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14/05/13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2013.05.14 – GTTI for the Future Workshop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14/05/13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2013.05.14 – GTTI for the Future Workshop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14/05/13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2013.05.14 – GTTI for the Future Workshop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14/05/13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2013.05.14 – GTTI for the Future Workshop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14/05/13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2013.05.14 – GTTI for the Future Workshop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14/05/13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14/05/13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 lang="en-US" smtClean="0"/>
              <a:pPr/>
              <a:t>14/05/13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2013.05.14 – GTTI for the Future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en-US" sz="4400" kern="1200" dirty="0" smtClean="0">
          <a:ln>
            <a:solidFill>
              <a:schemeClr val="tx2"/>
            </a:solidFill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Relationship Id="rId6" Type="http://schemas.openxmlformats.org/officeDocument/2006/relationships/image" Target="../media/image6.tiff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gif"/><Relationship Id="rId5" Type="http://schemas.openxmlformats.org/officeDocument/2006/relationships/image" Target="../media/image10.png"/><Relationship Id="rId6" Type="http://schemas.openxmlformats.org/officeDocument/2006/relationships/image" Target="../media/image11.gif"/><Relationship Id="rId7" Type="http://schemas.openxmlformats.org/officeDocument/2006/relationships/image" Target="../media/image12.tiff"/><Relationship Id="rId8" Type="http://schemas.openxmlformats.org/officeDocument/2006/relationships/image" Target="../media/image13.gif"/><Relationship Id="rId9" Type="http://schemas.openxmlformats.org/officeDocument/2006/relationships/image" Target="../media/image14.gi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5076056" y="3390007"/>
            <a:ext cx="3694968" cy="471041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Add a sense to your plant™</a:t>
            </a:r>
            <a:endParaRPr lang="en-US" sz="5400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+mn-lt"/>
              </a:rPr>
              <a:t>Dott</a:t>
            </a:r>
            <a:r>
              <a:rPr lang="en-US" dirty="0" smtClean="0">
                <a:latin typeface="+mn-lt"/>
              </a:rPr>
              <a:t>. </a:t>
            </a:r>
            <a:r>
              <a:rPr lang="en-US" dirty="0" err="1" smtClean="0">
                <a:latin typeface="+mn-lt"/>
              </a:rPr>
              <a:t>Ing</a:t>
            </a:r>
            <a:r>
              <a:rPr lang="en-US" dirty="0" smtClean="0">
                <a:latin typeface="+mn-lt"/>
              </a:rPr>
              <a:t>. Manuel Crotti – </a:t>
            </a:r>
            <a:r>
              <a:rPr lang="en-US" dirty="0" err="1" smtClean="0">
                <a:latin typeface="+mn-lt"/>
              </a:rPr>
              <a:t>Fluidsens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s.r.l</a:t>
            </a:r>
            <a:r>
              <a:rPr lang="en-US" dirty="0" smtClean="0">
                <a:latin typeface="+mn-lt"/>
              </a:rPr>
              <a:t>.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FLUIDMEC group </a:t>
            </a:r>
            <a:r>
              <a:rPr lang="en-US" dirty="0" err="1" smtClean="0">
                <a:latin typeface="+mn-lt"/>
              </a:rPr>
              <a:t>S.p.A</a:t>
            </a:r>
            <a:r>
              <a:rPr lang="en-US" dirty="0" smtClean="0">
                <a:latin typeface="+mn-lt"/>
              </a:rPr>
              <a:t>.</a:t>
            </a:r>
          </a:p>
        </p:txBody>
      </p:sp>
      <p:pic>
        <p:nvPicPr>
          <p:cNvPr id="4" name="Picture 3" descr="FluidSensColor.tif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377024"/>
            <a:ext cx="4788024" cy="119599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2013.05.14 – GTTI for the Future Workshop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B-Sens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83568" y="5906869"/>
            <a:ext cx="823183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One B-Sens can be attached to ANY sensor, in ANY location on your plant, and is low cost enough to cover </a:t>
            </a:r>
            <a:r>
              <a:rPr lang="en-US" sz="2000" b="1" i="1" u="sng" dirty="0" smtClean="0">
                <a:solidFill>
                  <a:schemeClr val="tx1"/>
                </a:solidFill>
              </a:rPr>
              <a:t>thousands</a:t>
            </a:r>
            <a:r>
              <a:rPr lang="en-US" sz="2000" b="1" i="1" dirty="0" smtClean="0">
                <a:solidFill>
                  <a:schemeClr val="tx1"/>
                </a:solidFill>
              </a:rPr>
              <a:t> of sensors per plant</a:t>
            </a:r>
            <a:endParaRPr lang="en-US" sz="2000" b="1" i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5576" y="1052736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leaf of our architecture: it “senses” the status of any sensor on six independent channels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5181600" y="1752600"/>
            <a:ext cx="3581400" cy="1600200"/>
            <a:chOff x="5181600" y="1905000"/>
            <a:chExt cx="3581400" cy="1600200"/>
          </a:xfrm>
        </p:grpSpPr>
        <p:sp>
          <p:nvSpPr>
            <p:cNvPr id="22" name="Snip and Round Single Corner Rectangle 21"/>
            <p:cNvSpPr/>
            <p:nvPr/>
          </p:nvSpPr>
          <p:spPr>
            <a:xfrm rot="10800000" flipH="1">
              <a:off x="5181600" y="1905000"/>
              <a:ext cx="3581400" cy="1600200"/>
            </a:xfrm>
            <a:prstGeom prst="snipRound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rgbClr val="B9F3FF"/>
                </a:gs>
                <a:gs pos="68000">
                  <a:schemeClr val="bg1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486400" y="2362200"/>
              <a:ext cx="3124200" cy="584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/>
              <a:r>
                <a:rPr lang="en-US" sz="1600" b="1" dirty="0" smtClean="0"/>
                <a:t>Two monitoring inputs </a:t>
              </a:r>
              <a:br>
                <a:rPr lang="en-US" sz="1600" b="1" dirty="0" smtClean="0"/>
              </a:br>
              <a:r>
                <a:rPr lang="en-US" sz="1600" b="1" dirty="0" smtClean="0"/>
                <a:t>for electrical valves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62000" y="4038600"/>
            <a:ext cx="3733800" cy="1600200"/>
            <a:chOff x="762000" y="4038600"/>
            <a:chExt cx="3733800" cy="1600200"/>
          </a:xfrm>
        </p:grpSpPr>
        <p:sp>
          <p:nvSpPr>
            <p:cNvPr id="23" name="Snip and Round Single Corner Rectangle 22"/>
            <p:cNvSpPr/>
            <p:nvPr/>
          </p:nvSpPr>
          <p:spPr>
            <a:xfrm flipH="1">
              <a:off x="762000" y="4038600"/>
              <a:ext cx="3581400" cy="1600200"/>
            </a:xfrm>
            <a:prstGeom prst="snipRound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rgbClr val="B9F3FF"/>
                </a:gs>
                <a:gs pos="68000">
                  <a:schemeClr val="bg1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914400" y="4039850"/>
              <a:ext cx="3581400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 smtClean="0"/>
                <a:t>Based on proprietary HW and SW</a:t>
              </a:r>
            </a:p>
            <a:p>
              <a:pPr>
                <a:buFont typeface="Wingdings" charset="2"/>
                <a:buChar char="§"/>
              </a:pPr>
              <a:r>
                <a:rPr lang="en-US" sz="1400" dirty="0" smtClean="0"/>
                <a:t>  10-bit A/D HW converter</a:t>
              </a:r>
            </a:p>
            <a:p>
              <a:pPr>
                <a:buFont typeface="Wingdings" charset="2"/>
                <a:buChar char="§"/>
              </a:pPr>
              <a:r>
                <a:rPr lang="en-US" sz="1400" dirty="0" smtClean="0"/>
                <a:t>  Sampling up to 10 samples/sec</a:t>
              </a:r>
            </a:p>
            <a:p>
              <a:pPr>
                <a:buFont typeface="Wingdings" charset="2"/>
                <a:buChar char="§"/>
              </a:pPr>
              <a:r>
                <a:rPr lang="en-US" sz="1400" dirty="0" smtClean="0"/>
                <a:t>  Resilient SW architecture</a:t>
              </a:r>
            </a:p>
            <a:p>
              <a:pPr>
                <a:buFont typeface="Wingdings" charset="2"/>
                <a:buChar char="§"/>
              </a:pPr>
              <a:r>
                <a:rPr lang="en-US" sz="1400" dirty="0" smtClean="0"/>
                <a:t>  Proprietary, low energy wireless   transmission protocol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62000" y="1752600"/>
            <a:ext cx="3581400" cy="1600200"/>
            <a:chOff x="762000" y="1905000"/>
            <a:chExt cx="3581400" cy="1600200"/>
          </a:xfrm>
        </p:grpSpPr>
        <p:sp>
          <p:nvSpPr>
            <p:cNvPr id="17" name="Snip and Round Single Corner Rectangle 16"/>
            <p:cNvSpPr/>
            <p:nvPr/>
          </p:nvSpPr>
          <p:spPr>
            <a:xfrm flipH="1" flipV="1">
              <a:off x="762000" y="1905000"/>
              <a:ext cx="3581400" cy="1600200"/>
            </a:xfrm>
            <a:prstGeom prst="snipRound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rgbClr val="B9F3FF"/>
                </a:gs>
                <a:gs pos="68000">
                  <a:schemeClr val="bg1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38200" y="1997095"/>
              <a:ext cx="3352800" cy="15081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 smtClean="0"/>
                <a:t>Built with industrial-class technology</a:t>
              </a:r>
            </a:p>
            <a:p>
              <a:pPr>
                <a:buFont typeface="Wingdings" charset="2"/>
                <a:buChar char="§"/>
              </a:pPr>
              <a:r>
                <a:rPr lang="en-US" sz="1400" dirty="0" smtClean="0"/>
                <a:t>  Strong aluminum-alloy, IP67 enclosure</a:t>
              </a:r>
            </a:p>
            <a:p>
              <a:pPr>
                <a:buFont typeface="Wingdings" charset="2"/>
                <a:buChar char="§"/>
              </a:pPr>
              <a:r>
                <a:rPr lang="en-US" sz="1400" dirty="0" err="1" smtClean="0"/>
                <a:t>  Xbee</a:t>
              </a:r>
              <a:r>
                <a:rPr lang="en-US" sz="1400" dirty="0" smtClean="0"/>
                <a:t>, industrial-class wireless electronics, protected by AES encryption</a:t>
              </a:r>
            </a:p>
            <a:p>
              <a:pPr>
                <a:buFont typeface="Wingdings" charset="2"/>
                <a:buChar char="§"/>
              </a:pPr>
              <a:r>
                <a:rPr lang="en-US" sz="1400" dirty="0" smtClean="0"/>
                <a:t>  Vibration and shock-resistant</a:t>
              </a:r>
            </a:p>
            <a:p>
              <a:pPr>
                <a:buFont typeface="Wingdings" charset="2"/>
                <a:buChar char="§"/>
              </a:pPr>
              <a:r>
                <a:rPr lang="en-US" sz="1400" dirty="0" smtClean="0"/>
                <a:t>  Works up to 75 deg. C</a:t>
              </a:r>
              <a:r>
                <a:rPr lang="en-US" dirty="0" smtClean="0"/>
                <a:t> 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029200" y="4038600"/>
            <a:ext cx="5715000" cy="1828800"/>
            <a:chOff x="5029200" y="3886200"/>
            <a:chExt cx="5715000" cy="1828800"/>
          </a:xfrm>
        </p:grpSpPr>
        <p:sp>
          <p:nvSpPr>
            <p:cNvPr id="25" name="Snip and Round Single Corner Rectangle 24"/>
            <p:cNvSpPr/>
            <p:nvPr/>
          </p:nvSpPr>
          <p:spPr>
            <a:xfrm rot="10800000" flipH="1" flipV="1">
              <a:off x="5181600" y="3886200"/>
              <a:ext cx="3581400" cy="1600200"/>
            </a:xfrm>
            <a:prstGeom prst="snipRound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rgbClr val="B9F3FF"/>
                </a:gs>
                <a:gs pos="68000">
                  <a:schemeClr val="bg1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5029200" y="4010055"/>
              <a:ext cx="5715000" cy="1704945"/>
              <a:chOff x="4876800" y="2362200"/>
              <a:chExt cx="5715000" cy="1704945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4876800" y="2362200"/>
                <a:ext cx="3810000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:r>
                  <a:rPr lang="en-US" sz="1600" b="1" dirty="0" smtClean="0"/>
                  <a:t>Four monitoring inputs for ANY type of voltage/current sensor:</a:t>
                </a:r>
              </a:p>
              <a:p>
                <a:pPr lvl="1">
                  <a:buFont typeface="Wingdings" charset="2"/>
                  <a:buChar char="§"/>
                </a:pPr>
                <a:endParaRPr lang="en-US" dirty="0" smtClean="0"/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4876800" y="3048000"/>
                <a:ext cx="5715000" cy="1019145"/>
                <a:chOff x="4953000" y="3167390"/>
                <a:chExt cx="5715000" cy="1019145"/>
              </a:xfrm>
            </p:grpSpPr>
            <p:sp>
              <p:nvSpPr>
                <p:cNvPr id="8" name="Rectangle 7"/>
                <p:cNvSpPr/>
                <p:nvPr/>
              </p:nvSpPr>
              <p:spPr>
                <a:xfrm>
                  <a:off x="4953000" y="3170872"/>
                  <a:ext cx="4572000" cy="1015663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lvl="1">
                    <a:buFont typeface="Wingdings" charset="2"/>
                    <a:buChar char="§"/>
                  </a:pPr>
                  <a:r>
                    <a:rPr lang="en-US" sz="1400" dirty="0" smtClean="0"/>
                    <a:t>   pressure</a:t>
                  </a:r>
                </a:p>
                <a:p>
                  <a:pPr lvl="1">
                    <a:buFont typeface="Wingdings" charset="2"/>
                    <a:buChar char="§"/>
                  </a:pPr>
                  <a:r>
                    <a:rPr lang="en-US" sz="1400" dirty="0" smtClean="0"/>
                    <a:t>   flow</a:t>
                  </a:r>
                </a:p>
                <a:p>
                  <a:pPr lvl="1">
                    <a:buFont typeface="Wingdings" charset="2"/>
                    <a:buChar char="§"/>
                  </a:pPr>
                  <a:r>
                    <a:rPr lang="en-US" sz="1400" dirty="0" smtClean="0"/>
                    <a:t>   …</a:t>
                  </a:r>
                </a:p>
                <a:p>
                  <a:pPr lvl="1"/>
                  <a:endParaRPr lang="en-US" dirty="0" smtClean="0"/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6096000" y="3167390"/>
                  <a:ext cx="4572000" cy="523220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lvl="1">
                    <a:buFont typeface="Wingdings" charset="2"/>
                    <a:buChar char="§"/>
                  </a:pPr>
                  <a:r>
                    <a:rPr lang="en-US" sz="1400" dirty="0" smtClean="0"/>
                    <a:t>   temperature</a:t>
                  </a:r>
                </a:p>
                <a:p>
                  <a:pPr lvl="1">
                    <a:buFont typeface="Wingdings" charset="2"/>
                    <a:buChar char="§"/>
                  </a:pPr>
                  <a:r>
                    <a:rPr lang="en-US" sz="1400" dirty="0" smtClean="0"/>
                    <a:t>   power consumption</a:t>
                  </a:r>
                  <a:endParaRPr lang="en-US"/>
                </a:p>
              </p:txBody>
            </p:sp>
          </p:grpSp>
        </p:grpSp>
      </p:grpSp>
      <p:pic>
        <p:nvPicPr>
          <p:cNvPr id="3" name="Picture 2" descr="hSens_T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420888"/>
            <a:ext cx="2111463" cy="210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787635"/>
      </p:ext>
    </p:extLst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The H-Sens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55576" y="1066800"/>
            <a:ext cx="883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“Hub” of B-Senses</a:t>
            </a:r>
          </a:p>
        </p:txBody>
      </p:sp>
      <p:grpSp>
        <p:nvGrpSpPr>
          <p:cNvPr id="3" name="Group 27"/>
          <p:cNvGrpSpPr/>
          <p:nvPr/>
        </p:nvGrpSpPr>
        <p:grpSpPr>
          <a:xfrm>
            <a:off x="5181600" y="1752600"/>
            <a:ext cx="3581400" cy="1600200"/>
            <a:chOff x="5181600" y="1905000"/>
            <a:chExt cx="3581400" cy="1600200"/>
          </a:xfrm>
        </p:grpSpPr>
        <p:sp>
          <p:nvSpPr>
            <p:cNvPr id="22" name="Snip and Round Single Corner Rectangle 21"/>
            <p:cNvSpPr/>
            <p:nvPr/>
          </p:nvSpPr>
          <p:spPr>
            <a:xfrm rot="10800000" flipH="1">
              <a:off x="5181600" y="1905000"/>
              <a:ext cx="3581400" cy="1600200"/>
            </a:xfrm>
            <a:prstGeom prst="snipRound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rgbClr val="B9F3FF"/>
                </a:gs>
                <a:gs pos="68000">
                  <a:schemeClr val="bg1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508104" y="2213248"/>
              <a:ext cx="3124200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 smtClean="0"/>
                <a:t>Real-time collector: </a:t>
              </a:r>
              <a:br>
                <a:rPr lang="en-US" sz="1600" b="1" dirty="0" smtClean="0"/>
              </a:br>
              <a:r>
                <a:rPr lang="en-US" sz="1600" dirty="0" smtClean="0"/>
                <a:t>It can collect real time-data of dozens of B-Senses, positioned 10’s of meters away</a:t>
              </a:r>
              <a:endParaRPr lang="en-US" sz="1600" dirty="0"/>
            </a:p>
          </p:txBody>
        </p:sp>
      </p:grpSp>
      <p:grpSp>
        <p:nvGrpSpPr>
          <p:cNvPr id="4" name="Group 29"/>
          <p:cNvGrpSpPr/>
          <p:nvPr/>
        </p:nvGrpSpPr>
        <p:grpSpPr>
          <a:xfrm>
            <a:off x="762000" y="4038600"/>
            <a:ext cx="3581400" cy="1600200"/>
            <a:chOff x="762000" y="4038600"/>
            <a:chExt cx="3581400" cy="1600200"/>
          </a:xfrm>
        </p:grpSpPr>
        <p:sp>
          <p:nvSpPr>
            <p:cNvPr id="23" name="Snip and Round Single Corner Rectangle 22"/>
            <p:cNvSpPr/>
            <p:nvPr/>
          </p:nvSpPr>
          <p:spPr>
            <a:xfrm flipH="1">
              <a:off x="762000" y="4038600"/>
              <a:ext cx="3581400" cy="1600200"/>
            </a:xfrm>
            <a:prstGeom prst="snipRound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rgbClr val="B9F3FF"/>
                </a:gs>
                <a:gs pos="68000">
                  <a:schemeClr val="bg1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4332982"/>
              <a:ext cx="2895600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 smtClean="0"/>
                <a:t>Standalone mode:</a:t>
              </a:r>
            </a:p>
            <a:p>
              <a:r>
                <a:rPr lang="en-US" sz="1600" dirty="0" smtClean="0"/>
                <a:t>on small plants it can also  act as a viewer interacting with customer’s IT infrastructure</a:t>
              </a:r>
            </a:p>
          </p:txBody>
        </p:sp>
      </p:grpSp>
      <p:grpSp>
        <p:nvGrpSpPr>
          <p:cNvPr id="5" name="Group 28"/>
          <p:cNvGrpSpPr/>
          <p:nvPr/>
        </p:nvGrpSpPr>
        <p:grpSpPr>
          <a:xfrm>
            <a:off x="762000" y="1752600"/>
            <a:ext cx="4191000" cy="1600200"/>
            <a:chOff x="762000" y="1905000"/>
            <a:chExt cx="4191000" cy="1600200"/>
          </a:xfrm>
        </p:grpSpPr>
        <p:sp>
          <p:nvSpPr>
            <p:cNvPr id="17" name="Snip and Round Single Corner Rectangle 16"/>
            <p:cNvSpPr/>
            <p:nvPr/>
          </p:nvSpPr>
          <p:spPr>
            <a:xfrm flipH="1" flipV="1">
              <a:off x="762000" y="1905000"/>
              <a:ext cx="3581400" cy="1600200"/>
            </a:xfrm>
            <a:prstGeom prst="snipRound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rgbClr val="B9F3FF"/>
                </a:gs>
                <a:gs pos="68000">
                  <a:schemeClr val="bg1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600200" y="2310824"/>
              <a:ext cx="3352800" cy="584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 smtClean="0"/>
                <a:t>Based on standard </a:t>
              </a:r>
              <a:br>
                <a:rPr lang="en-US" sz="1600" b="1" dirty="0" smtClean="0"/>
              </a:br>
              <a:r>
                <a:rPr lang="en-US" sz="1600" b="1" dirty="0" smtClean="0"/>
                <a:t>SBC platform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181600" y="4038600"/>
            <a:ext cx="3733800" cy="1600200"/>
            <a:chOff x="5181600" y="4038600"/>
            <a:chExt cx="3733800" cy="1600200"/>
          </a:xfrm>
        </p:grpSpPr>
        <p:sp>
          <p:nvSpPr>
            <p:cNvPr id="25" name="Snip and Round Single Corner Rectangle 24"/>
            <p:cNvSpPr/>
            <p:nvPr/>
          </p:nvSpPr>
          <p:spPr>
            <a:xfrm rot="10800000" flipH="1" flipV="1">
              <a:off x="5181600" y="4038600"/>
              <a:ext cx="3581400" cy="1600200"/>
            </a:xfrm>
            <a:prstGeom prst="snipRound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rgbClr val="B9F3FF"/>
                </a:gs>
                <a:gs pos="68000">
                  <a:schemeClr val="bg1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562600" y="4343400"/>
              <a:ext cx="3352800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 smtClean="0"/>
                <a:t>Scalable architecture: </a:t>
              </a:r>
              <a:br>
                <a:rPr lang="en-US" sz="1600" b="1" dirty="0" smtClean="0"/>
              </a:br>
              <a:r>
                <a:rPr lang="en-US" sz="1600" dirty="0" smtClean="0"/>
                <a:t>on large plants, multiple H-Sens cooperate to become a single virtual H-Sense</a:t>
              </a:r>
              <a:endParaRPr lang="en-US" sz="1600" dirty="0"/>
            </a:p>
          </p:txBody>
        </p:sp>
      </p:grpSp>
      <p:pic>
        <p:nvPicPr>
          <p:cNvPr id="7" name="Picture 6" descr="gSens_T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852936"/>
            <a:ext cx="1593005" cy="1744340"/>
          </a:xfrm>
          <a:prstGeom prst="rect">
            <a:avLst/>
          </a:prstGeom>
        </p:spPr>
      </p:pic>
      <p:sp>
        <p:nvSpPr>
          <p:cNvPr id="1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2013.05.14 – GTTI for the Future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787635"/>
      </p:ext>
    </p:extLst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FLUIDSENS™ Viewer</a:t>
            </a:r>
            <a:endParaRPr lang="en-US" dirty="0"/>
          </a:p>
        </p:txBody>
      </p:sp>
      <p:pic>
        <p:nvPicPr>
          <p:cNvPr id="5" name="Picture 4" descr="viewer_2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860" y="1371600"/>
            <a:ext cx="6892340" cy="452688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  <p:grpSp>
        <p:nvGrpSpPr>
          <p:cNvPr id="40" name="Group 39"/>
          <p:cNvGrpSpPr/>
          <p:nvPr/>
        </p:nvGrpSpPr>
        <p:grpSpPr>
          <a:xfrm>
            <a:off x="838200" y="2286000"/>
            <a:ext cx="5638800" cy="1066800"/>
            <a:chOff x="838200" y="2286000"/>
            <a:chExt cx="5638800" cy="1066800"/>
          </a:xfrm>
        </p:grpSpPr>
        <p:sp>
          <p:nvSpPr>
            <p:cNvPr id="6" name="Rectangle 5"/>
            <p:cNvSpPr/>
            <p:nvPr/>
          </p:nvSpPr>
          <p:spPr>
            <a:xfrm>
              <a:off x="838200" y="2514600"/>
              <a:ext cx="3276600" cy="36933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  <a:effectLst>
              <a:glow rad="101600">
                <a:schemeClr val="accent1">
                  <a:lumMod val="40000"/>
                  <a:lumOff val="60000"/>
                  <a:alpha val="75000"/>
                </a:schemeClr>
              </a:glow>
            </a:effectLst>
          </p:spPr>
          <p:txBody>
            <a:bodyPr wrap="square">
              <a:spAutoFit/>
            </a:bodyPr>
            <a:lstStyle/>
            <a:p>
              <a:r>
                <a:rPr lang="en-US" dirty="0" smtClean="0"/>
                <a:t>Access to all plant’s vital statistic</a:t>
              </a:r>
            </a:p>
          </p:txBody>
        </p:sp>
        <p:cxnSp>
          <p:nvCxnSpPr>
            <p:cNvPr id="8" name="Elbow Connector 7"/>
            <p:cNvCxnSpPr>
              <a:stCxn id="6" idx="2"/>
            </p:cNvCxnSpPr>
            <p:nvPr/>
          </p:nvCxnSpPr>
          <p:spPr>
            <a:xfrm rot="16200000" flipH="1">
              <a:off x="2451616" y="2908816"/>
              <a:ext cx="468868" cy="419100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Elbow Connector 10"/>
            <p:cNvCxnSpPr>
              <a:stCxn id="6" idx="3"/>
            </p:cNvCxnSpPr>
            <p:nvPr/>
          </p:nvCxnSpPr>
          <p:spPr>
            <a:xfrm flipV="1">
              <a:off x="4114800" y="2286000"/>
              <a:ext cx="2362200" cy="413266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4114800" y="2057400"/>
            <a:ext cx="4566239" cy="3950732"/>
            <a:chOff x="4114800" y="2057400"/>
            <a:chExt cx="4566239" cy="3950732"/>
          </a:xfrm>
        </p:grpSpPr>
        <p:sp>
          <p:nvSpPr>
            <p:cNvPr id="13" name="Rectangle 12"/>
            <p:cNvSpPr/>
            <p:nvPr/>
          </p:nvSpPr>
          <p:spPr>
            <a:xfrm>
              <a:off x="5715000" y="5638800"/>
              <a:ext cx="2966039" cy="36933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  <a:effectLst>
              <a:glow rad="101600">
                <a:schemeClr val="accent1">
                  <a:lumMod val="40000"/>
                  <a:lumOff val="60000"/>
                  <a:alpha val="75000"/>
                </a:schemeClr>
              </a:glow>
            </a:effectLst>
          </p:spPr>
          <p:txBody>
            <a:bodyPr wrap="none">
              <a:spAutoFit/>
            </a:bodyPr>
            <a:lstStyle/>
            <a:p>
              <a:r>
                <a:rPr lang="en-US" dirty="0" smtClean="0"/>
                <a:t>Real time and/or historic data</a:t>
              </a:r>
            </a:p>
          </p:txBody>
        </p:sp>
        <p:cxnSp>
          <p:nvCxnSpPr>
            <p:cNvPr id="15" name="Elbow Connector 14"/>
            <p:cNvCxnSpPr>
              <a:stCxn id="13" idx="3"/>
            </p:cNvCxnSpPr>
            <p:nvPr/>
          </p:nvCxnSpPr>
          <p:spPr>
            <a:xfrm flipH="1" flipV="1">
              <a:off x="4114800" y="2057400"/>
              <a:ext cx="4566239" cy="3766066"/>
            </a:xfrm>
            <a:prstGeom prst="bentConnector3">
              <a:avLst>
                <a:gd name="adj1" fmla="val -5006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Elbow Connector 25"/>
            <p:cNvCxnSpPr>
              <a:stCxn id="13" idx="0"/>
            </p:cNvCxnSpPr>
            <p:nvPr/>
          </p:nvCxnSpPr>
          <p:spPr>
            <a:xfrm rot="16200000" flipV="1">
              <a:off x="6799410" y="5240190"/>
              <a:ext cx="381000" cy="416220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ectangle 40"/>
          <p:cNvSpPr/>
          <p:nvPr/>
        </p:nvSpPr>
        <p:spPr>
          <a:xfrm>
            <a:off x="107504" y="5301208"/>
            <a:ext cx="4495800" cy="923330"/>
          </a:xfrm>
          <a:prstGeom prst="rect">
            <a:avLst/>
          </a:prstGeom>
          <a:solidFill>
            <a:srgbClr val="DEDAC3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charset="2"/>
              <a:buChar char="§"/>
            </a:pPr>
            <a:r>
              <a:rPr lang="en-US" dirty="0" smtClean="0"/>
              <a:t>  Up to </a:t>
            </a:r>
            <a:r>
              <a:rPr lang="en-US" b="1" dirty="0" smtClean="0"/>
              <a:t>multiple years </a:t>
            </a:r>
            <a:r>
              <a:rPr lang="en-US" dirty="0" smtClean="0"/>
              <a:t>of recording, if needed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  </a:t>
            </a:r>
            <a:r>
              <a:rPr lang="en-US" b="1" dirty="0" smtClean="0"/>
              <a:t>Correlation </a:t>
            </a:r>
            <a:r>
              <a:rPr lang="en-US" dirty="0" smtClean="0"/>
              <a:t>between data coming from multiple sensors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2013.05.14 – GTTI for the Future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139202"/>
      </p:ext>
    </p:extLst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FLUIDSENS™ advantage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Monitoring “only”: it overlays on existing plant automation HW and SW, without disturbing them</a:t>
            </a:r>
          </a:p>
          <a:p>
            <a:r>
              <a:rPr lang="en-US" sz="2000" dirty="0" smtClean="0"/>
              <a:t>Extremely versatile and scalable architecture…</a:t>
            </a:r>
          </a:p>
          <a:p>
            <a:pPr lvl="1"/>
            <a:r>
              <a:rPr lang="en-US" sz="1800" dirty="0" smtClean="0"/>
              <a:t>Can be adapted to sense any type of plant or apparatus</a:t>
            </a:r>
          </a:p>
          <a:p>
            <a:r>
              <a:rPr lang="en-US" sz="2000" dirty="0" smtClean="0"/>
              <a:t>…built on industrial-grade components to withstand rough industrial environments</a:t>
            </a:r>
          </a:p>
          <a:p>
            <a:r>
              <a:rPr lang="en-US" sz="2000" dirty="0" smtClean="0"/>
              <a:t>A revolutionary enabling platform for existing plants:</a:t>
            </a:r>
          </a:p>
          <a:p>
            <a:pPr lvl="1"/>
            <a:r>
              <a:rPr lang="en-US" sz="1800" b="1" i="1" dirty="0" smtClean="0"/>
              <a:t>Fault detection</a:t>
            </a:r>
          </a:p>
          <a:p>
            <a:pPr lvl="2"/>
            <a:r>
              <a:rPr lang="en-US" sz="1400" dirty="0" smtClean="0"/>
              <a:t>Threshold-based</a:t>
            </a:r>
          </a:p>
          <a:p>
            <a:pPr lvl="2"/>
            <a:r>
              <a:rPr lang="en-US" sz="1400" dirty="0" smtClean="0"/>
              <a:t>Artificial Intelligence (A.I.)-based</a:t>
            </a:r>
          </a:p>
          <a:p>
            <a:pPr lvl="1"/>
            <a:r>
              <a:rPr lang="en-US" sz="1800" b="1" i="1" dirty="0" smtClean="0"/>
              <a:t>Cycle optimization</a:t>
            </a:r>
          </a:p>
          <a:p>
            <a:pPr lvl="1"/>
            <a:r>
              <a:rPr lang="en-US" sz="1800" b="1" i="1" dirty="0" smtClean="0"/>
              <a:t>Preventive maintenance</a:t>
            </a:r>
            <a:r>
              <a:rPr lang="en-US" sz="1800" b="1" dirty="0" smtClean="0"/>
              <a:t>: </a:t>
            </a:r>
            <a:r>
              <a:rPr lang="en-US" sz="1800" b="1" i="1" dirty="0" smtClean="0"/>
              <a:t>enables</a:t>
            </a:r>
            <a:r>
              <a:rPr lang="en-US" sz="1800" b="1" dirty="0" smtClean="0"/>
              <a:t> </a:t>
            </a:r>
            <a:r>
              <a:rPr lang="en-US" sz="1800" b="1" i="1" dirty="0" smtClean="0"/>
              <a:t>action before faults happen</a:t>
            </a:r>
          </a:p>
          <a:p>
            <a:pPr lvl="1"/>
            <a:r>
              <a:rPr lang="en-US" sz="1800" dirty="0" smtClean="0"/>
              <a:t>A base for </a:t>
            </a:r>
            <a:r>
              <a:rPr lang="en-US" sz="1800" b="1" i="1" dirty="0" smtClean="0"/>
              <a:t>energy saving optimizations</a:t>
            </a:r>
          </a:p>
          <a:p>
            <a:r>
              <a:rPr lang="en-US" sz="2000" b="1" i="1" dirty="0" smtClean="0"/>
              <a:t>An open platform that can be completely customized based on each customer’s needs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2013.05.14 – GTTI for the Future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741708"/>
      </p:ext>
    </p:extLst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Conclusions: ready for a trial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FLUIDSENS™ is a revolutionary architecture that allows low-cost retrofitting of existing plants to bring them to the 21</a:t>
            </a:r>
            <a:r>
              <a:rPr lang="en-US" baseline="30000" dirty="0" smtClean="0"/>
              <a:t>st</a:t>
            </a:r>
            <a:r>
              <a:rPr lang="en-US" dirty="0" smtClean="0"/>
              <a:t> century</a:t>
            </a:r>
          </a:p>
          <a:p>
            <a:pPr lvl="1"/>
            <a:r>
              <a:rPr lang="en-US" b="1" i="1" dirty="0" smtClean="0"/>
              <a:t>Preventive maintenance</a:t>
            </a:r>
          </a:p>
          <a:p>
            <a:pPr lvl="1"/>
            <a:r>
              <a:rPr lang="en-US" b="1" i="1" dirty="0" smtClean="0"/>
              <a:t>Energy saving</a:t>
            </a:r>
          </a:p>
          <a:p>
            <a:pPr lvl="1"/>
            <a:r>
              <a:rPr lang="en-US" dirty="0" smtClean="0"/>
              <a:t>Cycle </a:t>
            </a:r>
            <a:r>
              <a:rPr lang="en-US" b="1" i="1" dirty="0" smtClean="0"/>
              <a:t>optimization</a:t>
            </a:r>
          </a:p>
          <a:p>
            <a:pPr lvl="1"/>
            <a:r>
              <a:rPr lang="en-US" b="1" i="1" dirty="0" smtClean="0"/>
              <a:t>Automated alarm system</a:t>
            </a:r>
          </a:p>
          <a:p>
            <a:pPr lvl="1"/>
            <a:r>
              <a:rPr lang="en-US" dirty="0" smtClean="0"/>
              <a:t>Photo-based interface: </a:t>
            </a:r>
            <a:r>
              <a:rPr lang="en-US" b="1" i="1" dirty="0" smtClean="0"/>
              <a:t>customized for each customer’s needs</a:t>
            </a:r>
          </a:p>
          <a:p>
            <a:pPr lvl="1"/>
            <a:r>
              <a:rPr lang="en-US" dirty="0" smtClean="0"/>
              <a:t>AI-based system allows recording each plant’s regular operation, and will constitute the baseline over which faults are signaled: </a:t>
            </a:r>
            <a:r>
              <a:rPr lang="en-US" b="1" i="1" dirty="0" smtClean="0"/>
              <a:t>manual setup is minimized</a:t>
            </a:r>
            <a:endParaRPr lang="en-US" dirty="0" smtClean="0"/>
          </a:p>
          <a:p>
            <a:r>
              <a:rPr lang="en-US" dirty="0" smtClean="0"/>
              <a:t>The FLUIDSENS™ platform is now available </a:t>
            </a:r>
          </a:p>
          <a:p>
            <a:pPr lvl="1"/>
            <a:r>
              <a:rPr lang="en-US" dirty="0" smtClean="0"/>
              <a:t>Interested customers can sign up for testing our products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2013.05.14 – GTTI for the Future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468619"/>
      </p:ext>
    </p:extLst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learnt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Big </a:t>
            </a:r>
            <a:r>
              <a:rPr lang="en-US" dirty="0"/>
              <a:t>production companies have big inertia and big hierarchies (a project that can be approved from technical staff, can be delayed by purchasing managers - and vice-versa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It's </a:t>
            </a:r>
            <a:r>
              <a:rPr lang="en-US" dirty="0"/>
              <a:t>nearly impossible to obtain a public funding for the start-up companies in this period: the benefits offered by the government are just related to tax reliefs, so the companies have to bill before asking benefits, and this could be a limit for start-ups.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2013.05.14 – GTTI for the Future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137639"/>
      </p:ext>
    </p:extLst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gory details…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268760"/>
            <a:ext cx="8077200" cy="4297363"/>
          </a:xfrm>
        </p:spPr>
        <p:txBody>
          <a:bodyPr>
            <a:noAutofit/>
          </a:bodyPr>
          <a:lstStyle/>
          <a:p>
            <a:r>
              <a:rPr lang="en-US" sz="2000" dirty="0" smtClean="0"/>
              <a:t>Wireless</a:t>
            </a:r>
          </a:p>
          <a:p>
            <a:pPr lvl="1"/>
            <a:r>
              <a:rPr lang="en-US" sz="1600" dirty="0" smtClean="0"/>
              <a:t>Built on </a:t>
            </a:r>
            <a:r>
              <a:rPr lang="en-US" sz="1600" dirty="0" err="1" smtClean="0"/>
              <a:t>Xbee</a:t>
            </a:r>
            <a:r>
              <a:rPr lang="en-US" sz="1600" dirty="0" smtClean="0"/>
              <a:t> industrial wireless modules: highly resistant to interference, very low power, does not disturb existing installation, enables 10’s of meters operation (from the H-Sense) even in very congested, metallic dense environments </a:t>
            </a:r>
          </a:p>
          <a:p>
            <a:pPr lvl="1"/>
            <a:r>
              <a:rPr lang="en-US" sz="1600" dirty="0" smtClean="0"/>
              <a:t>Worldwide compatibility and certification</a:t>
            </a:r>
          </a:p>
          <a:p>
            <a:pPr lvl="1"/>
            <a:r>
              <a:rPr lang="en-US" sz="1600" dirty="0" smtClean="0"/>
              <a:t>ISM 2.4 GHz band (worldwide)</a:t>
            </a:r>
          </a:p>
          <a:p>
            <a:pPr lvl="1"/>
            <a:r>
              <a:rPr lang="en-US" sz="1600" dirty="0" smtClean="0"/>
              <a:t>Snap-in replacement module for specific requirements:</a:t>
            </a:r>
          </a:p>
          <a:p>
            <a:pPr lvl="2"/>
            <a:r>
              <a:rPr lang="en-US" sz="1400" dirty="0" smtClean="0"/>
              <a:t>900 MHz Americas</a:t>
            </a:r>
          </a:p>
          <a:p>
            <a:pPr lvl="2"/>
            <a:r>
              <a:rPr lang="en-US" sz="1400" dirty="0" smtClean="0"/>
              <a:t>Other frequencies (rest of the world)</a:t>
            </a:r>
          </a:p>
          <a:p>
            <a:pPr lvl="2"/>
            <a:r>
              <a:rPr lang="en-US" sz="1400" dirty="0" smtClean="0"/>
              <a:t>Serial (cabled) 465 upon request</a:t>
            </a:r>
          </a:p>
          <a:p>
            <a:r>
              <a:rPr lang="en-US" sz="2000" dirty="0" smtClean="0"/>
              <a:t>Power</a:t>
            </a:r>
          </a:p>
          <a:p>
            <a:pPr lvl="1"/>
            <a:r>
              <a:rPr lang="en-US" sz="1600" dirty="0" smtClean="0"/>
              <a:t>B-</a:t>
            </a:r>
            <a:r>
              <a:rPr lang="en-US" sz="1600" dirty="0" err="1" smtClean="0"/>
              <a:t>sens</a:t>
            </a:r>
            <a:r>
              <a:rPr lang="en-US" sz="1600" dirty="0" smtClean="0"/>
              <a:t>: 12VDC, 1A max</a:t>
            </a:r>
          </a:p>
          <a:p>
            <a:pPr lvl="1"/>
            <a:r>
              <a:rPr lang="en-US" sz="1600" dirty="0" smtClean="0"/>
              <a:t>H-</a:t>
            </a:r>
            <a:r>
              <a:rPr lang="en-US" sz="1600" dirty="0" err="1" smtClean="0"/>
              <a:t>sens</a:t>
            </a:r>
            <a:r>
              <a:rPr lang="en-US" sz="1600" dirty="0" smtClean="0"/>
              <a:t>: 24VDC, 2A max</a:t>
            </a:r>
          </a:p>
          <a:p>
            <a:pPr lvl="1"/>
            <a:r>
              <a:rPr lang="en-US" sz="1600" dirty="0" smtClean="0"/>
              <a:t>System supplied with universal 110/220 AC/DC power supply</a:t>
            </a:r>
          </a:p>
          <a:p>
            <a:r>
              <a:rPr lang="en-US" sz="2000" dirty="0" smtClean="0"/>
              <a:t>Installation</a:t>
            </a:r>
          </a:p>
          <a:p>
            <a:pPr lvl="1"/>
            <a:r>
              <a:rPr lang="en-US" sz="1600" dirty="0" smtClean="0"/>
              <a:t>Can be performed by in-house technicians, with </a:t>
            </a:r>
            <a:r>
              <a:rPr lang="en-US" sz="1600" dirty="0" err="1" smtClean="0"/>
              <a:t>Fluidsens</a:t>
            </a:r>
            <a:r>
              <a:rPr lang="en-US" sz="1600" dirty="0" smtClean="0"/>
              <a:t>’ personnel directives</a:t>
            </a:r>
          </a:p>
          <a:p>
            <a:pPr lvl="1"/>
            <a:r>
              <a:rPr lang="en-US" sz="1600" dirty="0" smtClean="0"/>
              <a:t>Can be performed by </a:t>
            </a:r>
            <a:r>
              <a:rPr lang="en-US" sz="1600" dirty="0" err="1" smtClean="0"/>
              <a:t>Fluidsens</a:t>
            </a:r>
            <a:r>
              <a:rPr lang="en-US" sz="1600" dirty="0" smtClean="0"/>
              <a:t>’ personnel</a:t>
            </a:r>
            <a:endParaRPr lang="en-US" sz="160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2013.05.14 – GTTI for the Future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588027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company</a:t>
            </a:r>
          </a:p>
          <a:p>
            <a:r>
              <a:rPr lang="en-US" dirty="0" smtClean="0"/>
              <a:t>The product: FLUIDSENS</a:t>
            </a:r>
            <a:r>
              <a:rPr lang="en-US" dirty="0" smtClean="0"/>
              <a:t>™ architecture</a:t>
            </a:r>
          </a:p>
          <a:p>
            <a:r>
              <a:rPr lang="en-US" dirty="0" smtClean="0"/>
              <a:t>The lesson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2013.05.14 – GTTI for the Future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010358"/>
      </p:ext>
    </p:extLst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FLUIDSENS </a:t>
            </a:r>
            <a:r>
              <a:rPr lang="en-US" dirty="0" err="1" smtClean="0"/>
              <a:t>s.r.l</a:t>
            </a:r>
            <a:r>
              <a:rPr lang="en-US" dirty="0" smtClean="0"/>
              <a:t>. – who we 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company part of the FLUIDMEC </a:t>
            </a:r>
            <a:r>
              <a:rPr lang="en-US" dirty="0" err="1" smtClean="0"/>
              <a:t>s.p.a</a:t>
            </a:r>
            <a:r>
              <a:rPr lang="en-US" dirty="0" smtClean="0"/>
              <a:t>. group</a:t>
            </a:r>
          </a:p>
          <a:p>
            <a:r>
              <a:rPr lang="en-US" dirty="0" smtClean="0"/>
              <a:t>Incorporated in May, 2011</a:t>
            </a:r>
          </a:p>
          <a:p>
            <a:r>
              <a:rPr lang="en-US" dirty="0" smtClean="0"/>
              <a:t>Core group: complementary experience</a:t>
            </a:r>
          </a:p>
          <a:p>
            <a:pPr lvl="1"/>
            <a:r>
              <a:rPr lang="en-US" dirty="0" smtClean="0"/>
              <a:t>Hydraulics production</a:t>
            </a:r>
          </a:p>
          <a:p>
            <a:pPr lvl="1"/>
            <a:r>
              <a:rPr lang="en-US" dirty="0" smtClean="0"/>
              <a:t>Hydraulics components</a:t>
            </a:r>
          </a:p>
          <a:p>
            <a:pPr lvl="1"/>
            <a:r>
              <a:rPr lang="en-US" dirty="0" smtClean="0"/>
              <a:t>Software engineering</a:t>
            </a:r>
          </a:p>
          <a:p>
            <a:pPr lvl="1"/>
            <a:r>
              <a:rPr lang="en-US" dirty="0" smtClean="0"/>
              <a:t>Automation and electrical engineering</a:t>
            </a:r>
          </a:p>
          <a:p>
            <a:r>
              <a:rPr lang="en-US" dirty="0" smtClean="0"/>
              <a:t>Main target: </a:t>
            </a:r>
            <a:r>
              <a:rPr lang="en-US" b="1" dirty="0" smtClean="0"/>
              <a:t>bring modern </a:t>
            </a:r>
            <a:r>
              <a:rPr lang="en-US" b="1" i="1" dirty="0" smtClean="0"/>
              <a:t>Information and Communication Technology</a:t>
            </a:r>
            <a:r>
              <a:rPr lang="en-US" b="1" dirty="0" smtClean="0"/>
              <a:t> (ICT) to production plants</a:t>
            </a:r>
            <a:endParaRPr lang="en-US" b="1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2013.05.14 – GTTI for the Future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076609"/>
      </p:ext>
    </p:extLst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Monitoring </a:t>
            </a:r>
            <a:r>
              <a:rPr lang="en-US" dirty="0" smtClean="0"/>
              <a:t>(existing) production plants: the </a:t>
            </a:r>
            <a:r>
              <a:rPr lang="en-US" dirty="0"/>
              <a:t>problem</a:t>
            </a:r>
          </a:p>
        </p:txBody>
      </p:sp>
      <p:pic>
        <p:nvPicPr>
          <p:cNvPr id="4" name="Picture 3" descr="1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alphaModFix amt="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356992"/>
            <a:ext cx="3744416" cy="3744416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0" y="1596413"/>
            <a:ext cx="8058472" cy="42973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No pervasive sensory data is available</a:t>
            </a:r>
          </a:p>
          <a:p>
            <a:r>
              <a:rPr lang="en-US" dirty="0" smtClean="0"/>
              <a:t>Faults often require multiple hours/days stops: economic loss</a:t>
            </a:r>
          </a:p>
          <a:p>
            <a:r>
              <a:rPr lang="en-US" dirty="0" smtClean="0"/>
              <a:t>Difficult to perform just-in-time preventive maintenance (lack of real time data)</a:t>
            </a:r>
          </a:p>
          <a:p>
            <a:r>
              <a:rPr lang="en-US" dirty="0" smtClean="0"/>
              <a:t>Cycle optimization is next to impossible, especially as the machines age</a:t>
            </a:r>
          </a:p>
          <a:p>
            <a:r>
              <a:rPr lang="en-US" dirty="0" smtClean="0"/>
              <a:t>Retro-fitting existing plants with standard technology is often too expensive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2013.05.14 – GTTI for the Future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246430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Introducing the FLUIDSENS™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A scalable, low-cost, yet technologically advanced platform for </a:t>
            </a:r>
            <a:r>
              <a:rPr lang="en-US" sz="1800" b="1" i="1" dirty="0" smtClean="0"/>
              <a:t>pervasive monitoring </a:t>
            </a:r>
            <a:r>
              <a:rPr lang="en-US" sz="1800" dirty="0" smtClean="0"/>
              <a:t>of existing (large scale) industrial production plants</a:t>
            </a:r>
          </a:p>
          <a:p>
            <a:r>
              <a:rPr lang="en-US" sz="1800" dirty="0" smtClean="0"/>
              <a:t>Engineered to be </a:t>
            </a:r>
            <a:r>
              <a:rPr lang="en-US" sz="1800" b="1" i="1" dirty="0" smtClean="0"/>
              <a:t>retrofitted to any existing plant machinery</a:t>
            </a:r>
          </a:p>
          <a:p>
            <a:r>
              <a:rPr lang="en-US" sz="1800" dirty="0" smtClean="0"/>
              <a:t>Scales to </a:t>
            </a:r>
            <a:r>
              <a:rPr lang="en-US" sz="1800" b="1" i="1" dirty="0" smtClean="0"/>
              <a:t>thousands of sensors</a:t>
            </a:r>
          </a:p>
          <a:p>
            <a:r>
              <a:rPr lang="en-US" sz="1800" dirty="0" smtClean="0"/>
              <a:t>Pluggable data transmission modules</a:t>
            </a:r>
          </a:p>
          <a:p>
            <a:pPr lvl="1"/>
            <a:r>
              <a:rPr lang="en-US" sz="1800" b="1" i="1" dirty="0" smtClean="0"/>
              <a:t>Wireless</a:t>
            </a:r>
            <a:r>
              <a:rPr lang="en-US" sz="1800" dirty="0" smtClean="0"/>
              <a:t> (worldwide compatibility)</a:t>
            </a:r>
          </a:p>
          <a:p>
            <a:pPr lvl="1"/>
            <a:r>
              <a:rPr lang="en-US" sz="1800" dirty="0" smtClean="0"/>
              <a:t>Wired</a:t>
            </a:r>
          </a:p>
          <a:p>
            <a:r>
              <a:rPr lang="en-US" sz="1800" b="1" i="1" dirty="0" smtClean="0"/>
              <a:t>Sensor-independent</a:t>
            </a:r>
            <a:r>
              <a:rPr lang="en-US" sz="1800" dirty="0" smtClean="0"/>
              <a:t>: can monitor </a:t>
            </a:r>
            <a:r>
              <a:rPr lang="en-US" sz="1800" b="1" i="1" dirty="0" smtClean="0"/>
              <a:t>any sensor, anywhere in the plant</a:t>
            </a:r>
            <a:r>
              <a:rPr lang="en-US" sz="1800" dirty="0" smtClean="0"/>
              <a:t>, either existing or that come with the architecture itself</a:t>
            </a:r>
          </a:p>
          <a:p>
            <a:pPr lvl="1"/>
            <a:r>
              <a:rPr lang="en-US" sz="1400" dirty="0" smtClean="0"/>
              <a:t>Pressure</a:t>
            </a:r>
          </a:p>
          <a:p>
            <a:pPr lvl="1"/>
            <a:r>
              <a:rPr lang="en-US" sz="1400" dirty="0" smtClean="0"/>
              <a:t>Temperature or moving parts, fluids, air, etc.</a:t>
            </a:r>
          </a:p>
          <a:p>
            <a:pPr lvl="1"/>
            <a:r>
              <a:rPr lang="en-US" sz="1400" dirty="0" smtClean="0"/>
              <a:t>Power</a:t>
            </a:r>
          </a:p>
          <a:p>
            <a:pPr lvl="1"/>
            <a:r>
              <a:rPr lang="en-US" sz="1400" dirty="0" smtClean="0"/>
              <a:t>Etc.</a:t>
            </a:r>
          </a:p>
          <a:p>
            <a:r>
              <a:rPr lang="en-US" sz="1800" dirty="0" smtClean="0"/>
              <a:t>Hierarchical architecture: can be fitted to </a:t>
            </a:r>
            <a:r>
              <a:rPr lang="en-US" sz="1800" b="1" i="1" dirty="0" smtClean="0"/>
              <a:t>any plant size</a:t>
            </a:r>
            <a:endParaRPr lang="en-US" sz="1800" dirty="0" smtClean="0"/>
          </a:p>
          <a:p>
            <a:r>
              <a:rPr lang="en-US" sz="1800" b="1" i="1" dirty="0" smtClean="0"/>
              <a:t>Custom designed HW and SW, engineered for rough plant environments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2013.05.14 – GTTI for the Future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655278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FLUIDSENS™ architecture</a:t>
            </a:r>
            <a:endParaRPr lang="en-US" dirty="0"/>
          </a:p>
        </p:txBody>
      </p:sp>
      <p:pic>
        <p:nvPicPr>
          <p:cNvPr id="6" name="Picture 5" descr="pressur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1371600"/>
            <a:ext cx="768350" cy="797235"/>
          </a:xfrm>
          <a:prstGeom prst="rect">
            <a:avLst/>
          </a:prstGeom>
        </p:spPr>
      </p:pic>
      <p:pic>
        <p:nvPicPr>
          <p:cNvPr id="7" name="Picture 6" descr="valve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800" y="2133600"/>
            <a:ext cx="762000" cy="762000"/>
          </a:xfrm>
          <a:prstGeom prst="rect">
            <a:avLst/>
          </a:prstGeom>
        </p:spPr>
      </p:pic>
      <p:pic>
        <p:nvPicPr>
          <p:cNvPr id="8" name="Picture 7" descr="valve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200" y="2286000"/>
            <a:ext cx="762000" cy="762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6200" y="3505200"/>
            <a:ext cx="503555" cy="825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4800" y="3733800"/>
            <a:ext cx="503555" cy="825500"/>
          </a:xfrm>
          <a:prstGeom prst="rect">
            <a:avLst/>
          </a:prstGeom>
        </p:spPr>
      </p:pic>
      <p:pic>
        <p:nvPicPr>
          <p:cNvPr id="18" name="Picture 17" descr="pressur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438400"/>
            <a:ext cx="768350" cy="797235"/>
          </a:xfrm>
          <a:prstGeom prst="rect">
            <a:avLst/>
          </a:prstGeom>
        </p:spPr>
      </p:pic>
      <p:pic>
        <p:nvPicPr>
          <p:cNvPr id="17" name="Picture 16" descr="valve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2743200"/>
            <a:ext cx="762000" cy="762000"/>
          </a:xfrm>
          <a:prstGeom prst="rect">
            <a:avLst/>
          </a:prstGeom>
        </p:spPr>
      </p:pic>
      <p:pic>
        <p:nvPicPr>
          <p:cNvPr id="20" name="Picture 19" descr="pressur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1524000"/>
            <a:ext cx="768350" cy="797235"/>
          </a:xfrm>
          <a:prstGeom prst="rect">
            <a:avLst/>
          </a:prstGeom>
        </p:spPr>
      </p:pic>
      <p:pic>
        <p:nvPicPr>
          <p:cNvPr id="21" name="Picture 20" descr="ntc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2280" y="4941168"/>
            <a:ext cx="1657350" cy="1657350"/>
          </a:xfrm>
          <a:prstGeom prst="rect">
            <a:avLst/>
          </a:prstGeom>
        </p:spPr>
      </p:pic>
      <p:pic>
        <p:nvPicPr>
          <p:cNvPr id="23" name="Picture 22" descr="valve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5105400"/>
            <a:ext cx="762000" cy="762000"/>
          </a:xfrm>
          <a:prstGeom prst="rect">
            <a:avLst/>
          </a:prstGeom>
        </p:spPr>
      </p:pic>
      <p:pic>
        <p:nvPicPr>
          <p:cNvPr id="24" name="Picture 23" descr="valve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6256" y="5949280"/>
            <a:ext cx="762000" cy="7620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7400" y="5029200"/>
            <a:ext cx="503555" cy="825500"/>
          </a:xfrm>
          <a:prstGeom prst="rect">
            <a:avLst/>
          </a:prstGeom>
        </p:spPr>
      </p:pic>
      <p:pic>
        <p:nvPicPr>
          <p:cNvPr id="33" name="Picture 32" descr="valve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4495800"/>
            <a:ext cx="762000" cy="762000"/>
          </a:xfrm>
          <a:prstGeom prst="rect">
            <a:avLst/>
          </a:prstGeom>
        </p:spPr>
      </p:pic>
      <p:pic>
        <p:nvPicPr>
          <p:cNvPr id="34" name="Picture 33" descr="ntc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7784" y="4797152"/>
            <a:ext cx="1657350" cy="1657350"/>
          </a:xfrm>
          <a:prstGeom prst="rect">
            <a:avLst/>
          </a:prstGeom>
        </p:spPr>
      </p:pic>
      <p:pic>
        <p:nvPicPr>
          <p:cNvPr id="35" name="Picture 34" descr="ntc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9400" y="5200650"/>
            <a:ext cx="1657350" cy="1657350"/>
          </a:xfrm>
          <a:prstGeom prst="rect">
            <a:avLst/>
          </a:prstGeom>
        </p:spPr>
      </p:pic>
      <p:pic>
        <p:nvPicPr>
          <p:cNvPr id="36" name="Picture 35" descr="valve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5181600"/>
            <a:ext cx="762000" cy="762000"/>
          </a:xfrm>
          <a:prstGeom prst="rect">
            <a:avLst/>
          </a:prstGeom>
        </p:spPr>
      </p:pic>
      <p:pic>
        <p:nvPicPr>
          <p:cNvPr id="43" name="Picture 42" descr="viewer_2.tif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800" y="1752600"/>
            <a:ext cx="2831743" cy="185988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  <p:grpSp>
        <p:nvGrpSpPr>
          <p:cNvPr id="99" name="Group 98"/>
          <p:cNvGrpSpPr/>
          <p:nvPr/>
        </p:nvGrpSpPr>
        <p:grpSpPr>
          <a:xfrm>
            <a:off x="3886203" y="2209800"/>
            <a:ext cx="3886197" cy="3505200"/>
            <a:chOff x="3886203" y="2209800"/>
            <a:chExt cx="3886197" cy="3505200"/>
          </a:xfrm>
        </p:grpSpPr>
        <p:cxnSp>
          <p:nvCxnSpPr>
            <p:cNvPr id="50" name="Elbow Connector 49"/>
            <p:cNvCxnSpPr>
              <a:stCxn id="43" idx="3"/>
            </p:cNvCxnSpPr>
            <p:nvPr/>
          </p:nvCxnSpPr>
          <p:spPr>
            <a:xfrm flipV="1">
              <a:off x="3898543" y="2209800"/>
              <a:ext cx="1054457" cy="472745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hape 51"/>
            <p:cNvCxnSpPr/>
            <p:nvPr/>
          </p:nvCxnSpPr>
          <p:spPr>
            <a:xfrm rot="16200000" flipH="1">
              <a:off x="3848101" y="3543302"/>
              <a:ext cx="609601" cy="533398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hape 53"/>
            <p:cNvCxnSpPr/>
            <p:nvPr/>
          </p:nvCxnSpPr>
          <p:spPr>
            <a:xfrm rot="16200000" flipH="1">
              <a:off x="5652120" y="2348880"/>
              <a:ext cx="1003176" cy="725016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hape 53"/>
            <p:cNvCxnSpPr/>
            <p:nvPr/>
          </p:nvCxnSpPr>
          <p:spPr>
            <a:xfrm>
              <a:off x="5791200" y="2209800"/>
              <a:ext cx="1981200" cy="1588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hape 53"/>
            <p:cNvCxnSpPr/>
            <p:nvPr/>
          </p:nvCxnSpPr>
          <p:spPr>
            <a:xfrm flipV="1">
              <a:off x="4800600" y="4114800"/>
              <a:ext cx="2514600" cy="457200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urved Connector 89"/>
            <p:cNvCxnSpPr/>
            <p:nvPr/>
          </p:nvCxnSpPr>
          <p:spPr>
            <a:xfrm rot="16200000" flipH="1">
              <a:off x="4762500" y="4686300"/>
              <a:ext cx="685800" cy="609600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accent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Elbow Connector 91"/>
            <p:cNvCxnSpPr/>
            <p:nvPr/>
          </p:nvCxnSpPr>
          <p:spPr>
            <a:xfrm rot="5400000">
              <a:off x="4153694" y="5295900"/>
              <a:ext cx="532606" cy="794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urved Connector 95"/>
            <p:cNvCxnSpPr/>
            <p:nvPr/>
          </p:nvCxnSpPr>
          <p:spPr>
            <a:xfrm>
              <a:off x="4800600" y="4572000"/>
              <a:ext cx="2209800" cy="1143000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accent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3923928" y="1628800"/>
            <a:ext cx="1944216" cy="3480147"/>
            <a:chOff x="3923928" y="1628800"/>
            <a:chExt cx="1944216" cy="3480147"/>
          </a:xfrm>
        </p:grpSpPr>
        <p:pic>
          <p:nvPicPr>
            <p:cNvPr id="55" name="Picture 54" descr="gSens_TR.gi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0032" y="1628800"/>
              <a:ext cx="1008112" cy="1103883"/>
            </a:xfrm>
            <a:prstGeom prst="rect">
              <a:avLst/>
            </a:prstGeom>
            <a:effectLst>
              <a:glow rad="101600">
                <a:srgbClr val="FF6600">
                  <a:alpha val="75000"/>
                </a:srgbClr>
              </a:glow>
            </a:effectLst>
          </p:spPr>
        </p:pic>
        <p:pic>
          <p:nvPicPr>
            <p:cNvPr id="3" name="Picture 2" descr="gSens_TR.gi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3928" y="4005064"/>
              <a:ext cx="1008112" cy="1103883"/>
            </a:xfrm>
            <a:prstGeom prst="rect">
              <a:avLst/>
            </a:prstGeom>
            <a:effectLst>
              <a:glow rad="101600">
                <a:srgbClr val="FF6600">
                  <a:alpha val="75000"/>
                </a:srgbClr>
              </a:glow>
            </a:effectLst>
          </p:spPr>
        </p:pic>
      </p:grpSp>
      <p:grpSp>
        <p:nvGrpSpPr>
          <p:cNvPr id="15" name="Group 14"/>
          <p:cNvGrpSpPr/>
          <p:nvPr/>
        </p:nvGrpSpPr>
        <p:grpSpPr>
          <a:xfrm>
            <a:off x="3995936" y="1844824"/>
            <a:ext cx="4392488" cy="4174214"/>
            <a:chOff x="3995936" y="1844824"/>
            <a:chExt cx="4392488" cy="4174214"/>
          </a:xfrm>
        </p:grpSpPr>
        <p:pic>
          <p:nvPicPr>
            <p:cNvPr id="13" name="Picture 12" descr="bSens_TR.gif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6176" y="2999202"/>
              <a:ext cx="648072" cy="645822"/>
            </a:xfrm>
            <a:prstGeom prst="rect">
              <a:avLst/>
            </a:prstGeom>
            <a:effectLst>
              <a:glow rad="101600">
                <a:srgbClr val="FF6600">
                  <a:alpha val="75000"/>
                </a:srgbClr>
              </a:glow>
            </a:effectLst>
          </p:spPr>
        </p:pic>
        <p:pic>
          <p:nvPicPr>
            <p:cNvPr id="69" name="Picture 68" descr="bSens_TR.gif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0352" y="1844824"/>
              <a:ext cx="648072" cy="645822"/>
            </a:xfrm>
            <a:prstGeom prst="rect">
              <a:avLst/>
            </a:prstGeom>
            <a:effectLst>
              <a:glow rad="101600">
                <a:srgbClr val="FF6600">
                  <a:alpha val="75000"/>
                </a:srgbClr>
              </a:glow>
            </a:effectLst>
          </p:spPr>
        </p:pic>
        <p:pic>
          <p:nvPicPr>
            <p:cNvPr id="70" name="Picture 69" descr="bSens_TR.gif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6296" y="3717032"/>
              <a:ext cx="648072" cy="645822"/>
            </a:xfrm>
            <a:prstGeom prst="rect">
              <a:avLst/>
            </a:prstGeom>
            <a:effectLst>
              <a:glow rad="101600">
                <a:srgbClr val="FF6600">
                  <a:alpha val="75000"/>
                </a:srgbClr>
              </a:glow>
            </a:effectLst>
          </p:spPr>
        </p:pic>
        <p:pic>
          <p:nvPicPr>
            <p:cNvPr id="71" name="Picture 70" descr="bSens_TR.gif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0272" y="5373216"/>
              <a:ext cx="648072" cy="645822"/>
            </a:xfrm>
            <a:prstGeom prst="rect">
              <a:avLst/>
            </a:prstGeom>
            <a:effectLst>
              <a:glow rad="101600">
                <a:srgbClr val="FF6600">
                  <a:alpha val="75000"/>
                </a:srgbClr>
              </a:glow>
            </a:effectLst>
          </p:spPr>
        </p:pic>
        <p:pic>
          <p:nvPicPr>
            <p:cNvPr id="72" name="Picture 71" descr="bSens_TR.gif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8064" y="5085184"/>
              <a:ext cx="648072" cy="645822"/>
            </a:xfrm>
            <a:prstGeom prst="rect">
              <a:avLst/>
            </a:prstGeom>
            <a:effectLst>
              <a:glow rad="101600">
                <a:srgbClr val="FF6600">
                  <a:alpha val="75000"/>
                </a:srgbClr>
              </a:glow>
            </a:effectLst>
          </p:spPr>
        </p:pic>
        <p:pic>
          <p:nvPicPr>
            <p:cNvPr id="73" name="Picture 72" descr="bSens_TR.gif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5936" y="5373216"/>
              <a:ext cx="648072" cy="645822"/>
            </a:xfrm>
            <a:prstGeom prst="rect">
              <a:avLst/>
            </a:prstGeom>
            <a:effectLst>
              <a:glow rad="101600">
                <a:srgbClr val="FF6600">
                  <a:alpha val="75000"/>
                </a:srgbClr>
              </a:glow>
            </a:effectLst>
          </p:spPr>
        </p:pic>
      </p:grpSp>
      <p:sp>
        <p:nvSpPr>
          <p:cNvPr id="39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2013.05.14 – GTTI for the Future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180781"/>
      </p:ext>
    </p:extLst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FLUIDSENS™ in action</a:t>
            </a:r>
            <a:endParaRPr lang="en-US" dirty="0"/>
          </a:p>
        </p:txBody>
      </p:sp>
      <p:pic>
        <p:nvPicPr>
          <p:cNvPr id="6" name="Picture 5" descr="viewer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999" y="1179368"/>
            <a:ext cx="6707362" cy="558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1520" y="2736320"/>
            <a:ext cx="3276600" cy="92333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  <a:effectLst>
            <a:glow rad="101600">
              <a:schemeClr val="accent1">
                <a:lumMod val="40000"/>
                <a:lumOff val="60000"/>
                <a:alpha val="75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Photographic representation of </a:t>
            </a:r>
            <a:r>
              <a:rPr lang="en-US" b="1" i="1" dirty="0" smtClean="0"/>
              <a:t>actual plant </a:t>
            </a:r>
            <a:r>
              <a:rPr lang="en-US" dirty="0" smtClean="0"/>
              <a:t>helps visualizing status information</a:t>
            </a:r>
          </a:p>
        </p:txBody>
      </p:sp>
      <p:cxnSp>
        <p:nvCxnSpPr>
          <p:cNvPr id="8" name="Elbow Connector 7"/>
          <p:cNvCxnSpPr>
            <a:stCxn id="7" idx="2"/>
          </p:cNvCxnSpPr>
          <p:nvPr/>
        </p:nvCxnSpPr>
        <p:spPr>
          <a:xfrm rot="16200000" flipH="1">
            <a:off x="2396431" y="3153039"/>
            <a:ext cx="732854" cy="1746076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652120" y="1196752"/>
            <a:ext cx="3276600" cy="92333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  <a:effectLst>
            <a:glow rad="101600">
              <a:schemeClr val="accent1">
                <a:lumMod val="40000"/>
                <a:lumOff val="60000"/>
                <a:alpha val="75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Sections that have been </a:t>
            </a:r>
            <a:r>
              <a:rPr lang="en-US" dirty="0" err="1" smtClean="0"/>
              <a:t>sensored</a:t>
            </a:r>
            <a:r>
              <a:rPr lang="en-US" dirty="0" smtClean="0"/>
              <a:t> by </a:t>
            </a:r>
            <a:r>
              <a:rPr lang="en-US" dirty="0" err="1" smtClean="0"/>
              <a:t>Fluidsens</a:t>
            </a:r>
            <a:r>
              <a:rPr lang="en-US" dirty="0" smtClean="0"/>
              <a:t> can be </a:t>
            </a:r>
            <a:r>
              <a:rPr lang="en-US" b="1" i="1" dirty="0" smtClean="0"/>
              <a:t>zoomed in </a:t>
            </a:r>
            <a:r>
              <a:rPr lang="en-US" dirty="0" smtClean="0"/>
              <a:t>for more details</a:t>
            </a:r>
          </a:p>
        </p:txBody>
      </p:sp>
      <p:cxnSp>
        <p:nvCxnSpPr>
          <p:cNvPr id="12" name="Elbow Connector 11"/>
          <p:cNvCxnSpPr>
            <a:stCxn id="11" idx="2"/>
          </p:cNvCxnSpPr>
          <p:nvPr/>
        </p:nvCxnSpPr>
        <p:spPr>
          <a:xfrm rot="5400000">
            <a:off x="5852815" y="2135411"/>
            <a:ext cx="1452934" cy="142227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2013.05.14 – GTTI for the Future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013653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iewer-2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312" y="1178768"/>
            <a:ext cx="6685200" cy="55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FLUIDSENS™ in action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6552" y="2681696"/>
            <a:ext cx="3276600" cy="92333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  <a:effectLst>
            <a:glow rad="101600">
              <a:schemeClr val="accent1">
                <a:lumMod val="40000"/>
                <a:lumOff val="60000"/>
                <a:alpha val="75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Clicking on each section brings up </a:t>
            </a:r>
            <a:r>
              <a:rPr lang="en-US" b="1" i="1" dirty="0" smtClean="0"/>
              <a:t>real-time and historic sensory data details</a:t>
            </a:r>
          </a:p>
        </p:txBody>
      </p:sp>
      <p:cxnSp>
        <p:nvCxnSpPr>
          <p:cNvPr id="8" name="Elbow Connector 7"/>
          <p:cNvCxnSpPr>
            <a:stCxn id="7" idx="2"/>
          </p:cNvCxnSpPr>
          <p:nvPr/>
        </p:nvCxnSpPr>
        <p:spPr>
          <a:xfrm rot="16200000" flipH="1">
            <a:off x="2083432" y="3386445"/>
            <a:ext cx="1524941" cy="1962101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 rot="10800000" flipV="1">
            <a:off x="6516218" y="2852937"/>
            <a:ext cx="1512167" cy="1152127"/>
          </a:xfrm>
          <a:prstGeom prst="bentConnector3">
            <a:avLst>
              <a:gd name="adj1" fmla="val -1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436096" y="1124744"/>
            <a:ext cx="3492624" cy="175432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  <a:effectLst>
            <a:glow rad="101600">
              <a:schemeClr val="accent1">
                <a:lumMod val="40000"/>
                <a:lumOff val="60000"/>
                <a:alpha val="75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Alarms (preventive maintenance, faults, etc.) are </a:t>
            </a:r>
            <a:r>
              <a:rPr lang="en-US" b="1" i="1" dirty="0" smtClean="0"/>
              <a:t>instantaneously signaled.</a:t>
            </a:r>
            <a:r>
              <a:rPr lang="en-US" dirty="0" smtClean="0"/>
              <a:t> Clicking on an alarmed section will make the viewer visualize historic data on it, underlining where the problem is.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2013.05.14 – GTTI for the Future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766462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FLUIDSENS™ in action</a:t>
            </a:r>
            <a:endParaRPr lang="en-US" dirty="0"/>
          </a:p>
        </p:txBody>
      </p:sp>
      <p:pic>
        <p:nvPicPr>
          <p:cNvPr id="3" name="Picture 2" descr="viewer-3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196752"/>
            <a:ext cx="6685200" cy="5580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51520" y="2492896"/>
            <a:ext cx="3276600" cy="147732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  <a:effectLst>
            <a:glow rad="101600">
              <a:schemeClr val="accent1">
                <a:lumMod val="40000"/>
                <a:lumOff val="60000"/>
                <a:alpha val="75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A recording of what caused the alarm is readily accessible. </a:t>
            </a:r>
            <a:r>
              <a:rPr lang="en-US" b="1" i="1" dirty="0" smtClean="0"/>
              <a:t>Data can be “replayed” in slow motion, with fast-forward, rewind, zoom</a:t>
            </a:r>
            <a:r>
              <a:rPr lang="en-US" dirty="0" smtClean="0"/>
              <a:t> operations.</a:t>
            </a:r>
          </a:p>
        </p:txBody>
      </p:sp>
      <p:cxnSp>
        <p:nvCxnSpPr>
          <p:cNvPr id="16" name="Elbow Connector 15"/>
          <p:cNvCxnSpPr>
            <a:stCxn id="14" idx="2"/>
          </p:cNvCxnSpPr>
          <p:nvPr/>
        </p:nvCxnSpPr>
        <p:spPr>
          <a:xfrm rot="16200000" flipH="1">
            <a:off x="2709437" y="3150606"/>
            <a:ext cx="394875" cy="2034109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2013.05.14 – GTTI for the Future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601122"/>
      </p:ext>
    </p:extLst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heme/theme1.xml><?xml version="1.0" encoding="utf-8"?>
<a:theme xmlns:a="http://schemas.openxmlformats.org/drawingml/2006/main" name="Training New Employe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 New Employees.potx</Template>
  <TotalTime>0</TotalTime>
  <Words>1305</Words>
  <Application>Microsoft Macintosh PowerPoint</Application>
  <PresentationFormat>On-screen Show (4:3)</PresentationFormat>
  <Paragraphs>157</Paragraphs>
  <Slides>16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Training New Employees</vt:lpstr>
      <vt:lpstr>Add a sense to your plant™</vt:lpstr>
      <vt:lpstr>Summary</vt:lpstr>
      <vt:lpstr>FLUIDSENS s.r.l. – who we are</vt:lpstr>
      <vt:lpstr>Monitoring (existing) production plants: the problem</vt:lpstr>
      <vt:lpstr>Introducing the FLUIDSENS™ architecture</vt:lpstr>
      <vt:lpstr>The FLUIDSENS™ architecture</vt:lpstr>
      <vt:lpstr>FLUIDSENS™ in action</vt:lpstr>
      <vt:lpstr>FLUIDSENS™ in action</vt:lpstr>
      <vt:lpstr>FLUIDSENS™ in action</vt:lpstr>
      <vt:lpstr>The B-Sens</vt:lpstr>
      <vt:lpstr>The H-Sens</vt:lpstr>
      <vt:lpstr>The FLUIDSENS™ Viewer</vt:lpstr>
      <vt:lpstr>The FLUIDSENS™ advantage</vt:lpstr>
      <vt:lpstr>Conclusions: ready for a trial</vt:lpstr>
      <vt:lpstr>Lesson learnt</vt:lpstr>
      <vt:lpstr>The gory details…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2011-12-05T21:13:27Z</dcterms:created>
  <dcterms:modified xsi:type="dcterms:W3CDTF">2013-05-14T14:28:13Z</dcterms:modified>
</cp:coreProperties>
</file>